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5" r:id="rId2"/>
    <p:sldMasterId id="2147483690" r:id="rId3"/>
    <p:sldMasterId id="2147483705" r:id="rId4"/>
    <p:sldMasterId id="2147483720" r:id="rId5"/>
    <p:sldMasterId id="2147483735" r:id="rId6"/>
  </p:sldMasterIdLst>
  <p:notesMasterIdLst>
    <p:notesMasterId r:id="rId67"/>
  </p:notesMasterIdLst>
  <p:sldIdLst>
    <p:sldId id="256" r:id="rId7"/>
    <p:sldId id="321" r:id="rId8"/>
    <p:sldId id="322" r:id="rId9"/>
    <p:sldId id="308" r:id="rId10"/>
    <p:sldId id="268" r:id="rId11"/>
    <p:sldId id="267" r:id="rId12"/>
    <p:sldId id="323" r:id="rId13"/>
    <p:sldId id="318" r:id="rId14"/>
    <p:sldId id="271" r:id="rId15"/>
    <p:sldId id="273" r:id="rId16"/>
    <p:sldId id="296" r:id="rId17"/>
    <p:sldId id="274" r:id="rId18"/>
    <p:sldId id="275" r:id="rId19"/>
    <p:sldId id="276" r:id="rId20"/>
    <p:sldId id="277" r:id="rId21"/>
    <p:sldId id="278" r:id="rId22"/>
    <p:sldId id="279" r:id="rId23"/>
    <p:sldId id="280" r:id="rId24"/>
    <p:sldId id="297" r:id="rId25"/>
    <p:sldId id="281" r:id="rId26"/>
    <p:sldId id="298" r:id="rId27"/>
    <p:sldId id="324" r:id="rId28"/>
    <p:sldId id="282" r:id="rId29"/>
    <p:sldId id="299" r:id="rId30"/>
    <p:sldId id="301" r:id="rId31"/>
    <p:sldId id="293" r:id="rId32"/>
    <p:sldId id="294" r:id="rId33"/>
    <p:sldId id="288" r:id="rId34"/>
    <p:sldId id="328" r:id="rId35"/>
    <p:sldId id="325" r:id="rId36"/>
    <p:sldId id="302" r:id="rId37"/>
    <p:sldId id="305" r:id="rId38"/>
    <p:sldId id="326" r:id="rId39"/>
    <p:sldId id="314" r:id="rId40"/>
    <p:sldId id="312" r:id="rId41"/>
    <p:sldId id="315" r:id="rId42"/>
    <p:sldId id="269" r:id="rId43"/>
    <p:sldId id="306" r:id="rId44"/>
    <p:sldId id="320" r:id="rId45"/>
    <p:sldId id="327" r:id="rId46"/>
    <p:sldId id="260" r:id="rId47"/>
    <p:sldId id="332" r:id="rId48"/>
    <p:sldId id="330" r:id="rId49"/>
    <p:sldId id="331" r:id="rId50"/>
    <p:sldId id="338" r:id="rId51"/>
    <p:sldId id="329" r:id="rId52"/>
    <p:sldId id="347" r:id="rId53"/>
    <p:sldId id="333" r:id="rId54"/>
    <p:sldId id="334" r:id="rId55"/>
    <p:sldId id="337" r:id="rId56"/>
    <p:sldId id="339" r:id="rId57"/>
    <p:sldId id="335" r:id="rId58"/>
    <p:sldId id="346" r:id="rId59"/>
    <p:sldId id="340" r:id="rId60"/>
    <p:sldId id="341" r:id="rId61"/>
    <p:sldId id="342" r:id="rId62"/>
    <p:sldId id="343" r:id="rId63"/>
    <p:sldId id="344" r:id="rId64"/>
    <p:sldId id="345" r:id="rId65"/>
    <p:sldId id="336" r:id="rId66"/>
  </p:sldIdLst>
  <p:sldSz cx="12192000" cy="6858000"/>
  <p:notesSz cx="6858000" cy="9144000"/>
  <p:embeddedFontLst>
    <p:embeddedFont>
      <p:font typeface="等线" panose="02010600030101010101" pitchFamily="2" charset="-122"/>
      <p:regular r:id="rId68"/>
      <p:bold r:id="rId69"/>
    </p:embeddedFont>
    <p:embeddedFont>
      <p:font typeface="Wingdings 2" panose="05020102010507070707" pitchFamily="18" charset="2"/>
      <p:regular r:id="rId70"/>
    </p:embeddedFont>
    <p:embeddedFont>
      <p:font typeface="Cambria Math" panose="02040503050406030204" pitchFamily="18" charset="0"/>
      <p:regular r:id="rId71"/>
    </p:embeddedFont>
    <p:embeddedFont>
      <p:font typeface="Century Gothic" panose="020B0502020202020204" pitchFamily="34"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Colonna MT" panose="04020805060202030203" pitchFamily="82" charset="0"/>
      <p:regular r:id="rId80"/>
    </p:embeddedFont>
    <p:embeddedFont>
      <p:font typeface="Consolas" panose="020B0609020204030204" pitchFamily="49" charset="0"/>
      <p:regular r:id="rId81"/>
      <p:bold r:id="rId82"/>
      <p:italic r:id="rId83"/>
      <p:boldItalic r:id="rId84"/>
    </p:embeddedFont>
    <p:embeddedFont>
      <p:font typeface="Edwardian Script ITC" panose="030303020407070D0804" pitchFamily="66" charset="0"/>
      <p:regular r:id="rId8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2008A"/>
    <a:srgbClr val="FC7E7E"/>
    <a:srgbClr val="FF0000"/>
    <a:srgbClr val="FFACAC"/>
    <a:srgbClr val="150264"/>
    <a:srgbClr val="0F007B"/>
    <a:srgbClr val="0E007B"/>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0000" autoAdjust="0"/>
  </p:normalViewPr>
  <p:slideViewPr>
    <p:cSldViewPr snapToGrid="0">
      <p:cViewPr varScale="1">
        <p:scale>
          <a:sx n="104" d="100"/>
          <a:sy n="104" d="100"/>
        </p:scale>
        <p:origin x="882" y="11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font" Target="fonts/font15.fntdata"/><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2022-04-18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27</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2991190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31</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34</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结构化的有限元模拟，比较显然的假设</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39</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41</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42</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solidFill>
                  <a:prstClr val="black"/>
                </a:solidFill>
              </a:rPr>
              <a:pPr/>
              <a:t>45</a:t>
            </a:fld>
            <a:endParaRPr lang="zh-CN" altLang="en-US">
              <a:solidFill>
                <a:prstClr val="black"/>
              </a:solidFill>
            </a:endParaRPr>
          </a:p>
        </p:txBody>
      </p:sp>
    </p:spTree>
    <p:extLst>
      <p:ext uri="{BB962C8B-B14F-4D97-AF65-F5344CB8AC3E}">
        <p14:creationId xmlns:p14="http://schemas.microsoft.com/office/powerpoint/2010/main" val="2410304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解释没有必要继续细讲，假设在这个架构下是显然的，口头讲即可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380090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1141246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48</a:t>
            </a:fld>
            <a:endParaRPr lang="zh-CN" altLang="en-US">
              <a:solidFill>
                <a:prstClr val="black"/>
              </a:solidFill>
            </a:endParaRPr>
          </a:p>
        </p:txBody>
      </p:sp>
    </p:spTree>
    <p:extLst>
      <p:ext uri="{BB962C8B-B14F-4D97-AF65-F5344CB8AC3E}">
        <p14:creationId xmlns:p14="http://schemas.microsoft.com/office/powerpoint/2010/main" val="2839484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addition, we conduct some improvements on our model to make our model direct and clear. First, we use many variables to describe our model, which prevent interference of irrelevant coefficients. We also avoid intermediate variables to simplify our model. The example is shown on the slide. Finally, we make some preparations to lay the foundation for further linear construction.</a:t>
            </a:r>
            <a:endParaRPr lang="zh-CN" altLang="en-US" dirty="0"/>
          </a:p>
        </p:txBody>
      </p:sp>
      <p:sp>
        <p:nvSpPr>
          <p:cNvPr id="4" name="灯片编号占位符 3"/>
          <p:cNvSpPr>
            <a:spLocks noGrp="1"/>
          </p:cNvSpPr>
          <p:nvPr>
            <p:ph type="sldNum" sz="quarter" idx="10"/>
          </p:nvPr>
        </p:nvSpPr>
        <p:spPr/>
        <p:txBody>
          <a:bodyPr/>
          <a:lstStyle/>
          <a:p>
            <a:pPr>
              <a:defRPr/>
            </a:pPr>
            <a:fld id="{AB40A8E3-4AF7-4426-A464-D4E85AD92AB0}" type="slidenum">
              <a:rPr lang="zh-CN" altLang="en-US" smtClean="0">
                <a:solidFill>
                  <a:prstClr val="black"/>
                </a:solidFill>
                <a:ea typeface="宋体" panose="02010600030101010101" pitchFamily="2" charset="-122"/>
              </a:rPr>
              <a:pPr>
                <a:defRPr/>
              </a:pPr>
              <a:t>49</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896918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main work in our first model is mathematical simulation. By describing the different situations using formulas, we can make our model self-consistent in logic. Also, since we’ve taken many special occasions into consideration, optimizing the plan will become easier.</a:t>
            </a:r>
            <a:endParaRPr lang="zh-CN" altLang="en-US" dirty="0"/>
          </a:p>
        </p:txBody>
      </p:sp>
      <p:sp>
        <p:nvSpPr>
          <p:cNvPr id="4" name="灯片编号占位符 3"/>
          <p:cNvSpPr>
            <a:spLocks noGrp="1"/>
          </p:cNvSpPr>
          <p:nvPr>
            <p:ph type="sldNum" sz="quarter" idx="10"/>
          </p:nvPr>
        </p:nvSpPr>
        <p:spPr/>
        <p:txBody>
          <a:bodyPr/>
          <a:lstStyle/>
          <a:p>
            <a:pPr>
              <a:defRPr/>
            </a:pPr>
            <a:fld id="{AB40A8E3-4AF7-4426-A464-D4E85AD92AB0}" type="slidenum">
              <a:rPr lang="zh-CN" altLang="en-US" smtClean="0">
                <a:solidFill>
                  <a:prstClr val="black"/>
                </a:solidFill>
                <a:ea typeface="宋体" panose="02010600030101010101" pitchFamily="2" charset="-122"/>
              </a:rPr>
              <a:pPr>
                <a:defRPr/>
              </a:pPr>
              <a:t>50</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4669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）量纲问题</a:t>
            </a:r>
            <a:endParaRPr lang="en-US" altLang="zh-CN" dirty="0"/>
          </a:p>
          <a:p>
            <a:r>
              <a:rPr lang="zh-CN" altLang="en-US" dirty="0"/>
              <a:t>（</a:t>
            </a:r>
            <a:r>
              <a:rPr lang="en-US" altLang="zh-CN" dirty="0"/>
              <a:t>2</a:t>
            </a:r>
            <a:r>
              <a:rPr lang="zh-CN" altLang="en-US" dirty="0"/>
              <a:t>）</a:t>
            </a:r>
            <a:r>
              <a:rPr lang="en-US" altLang="zh-CN" dirty="0"/>
              <a:t>velocity</a:t>
            </a:r>
            <a:r>
              <a:rPr lang="zh-CN" altLang="en-US" dirty="0"/>
              <a:t>的定义式形式问题</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3704506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2476245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solidFill>
                  <a:prstClr val="black"/>
                </a:solidFill>
                <a:latin typeface="Calibri" panose="020F0502020204030204"/>
                <a:ea typeface="宋体" panose="02010600030101010101" pitchFamily="2" charset="-122"/>
              </a:rPr>
              <a:pPr/>
              <a:t>53</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270661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54</a:t>
            </a:fld>
            <a:endParaRPr lang="x-none">
              <a:solidFill>
                <a:prstClr val="black"/>
              </a:solidFill>
              <a:latin typeface="Calibri" panose="020F0502020204030204"/>
            </a:endParaRPr>
          </a:p>
        </p:txBody>
      </p:sp>
    </p:spTree>
    <p:extLst>
      <p:ext uri="{BB962C8B-B14F-4D97-AF65-F5344CB8AC3E}">
        <p14:creationId xmlns:p14="http://schemas.microsoft.com/office/powerpoint/2010/main" val="1560621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55</a:t>
            </a:fld>
            <a:endParaRPr lang="x-none">
              <a:solidFill>
                <a:prstClr val="black"/>
              </a:solidFill>
              <a:latin typeface="Calibri" panose="020F0502020204030204"/>
            </a:endParaRPr>
          </a:p>
        </p:txBody>
      </p:sp>
    </p:spTree>
    <p:extLst>
      <p:ext uri="{BB962C8B-B14F-4D97-AF65-F5344CB8AC3E}">
        <p14:creationId xmlns:p14="http://schemas.microsoft.com/office/powerpoint/2010/main" val="4289150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56</a:t>
            </a:fld>
            <a:endParaRPr lang="x-none">
              <a:solidFill>
                <a:prstClr val="black"/>
              </a:solidFill>
              <a:latin typeface="Calibri" panose="020F0502020204030204"/>
            </a:endParaRPr>
          </a:p>
        </p:txBody>
      </p:sp>
    </p:spTree>
    <p:extLst>
      <p:ext uri="{BB962C8B-B14F-4D97-AF65-F5344CB8AC3E}">
        <p14:creationId xmlns:p14="http://schemas.microsoft.com/office/powerpoint/2010/main" val="369558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57</a:t>
            </a:fld>
            <a:endParaRPr lang="x-none">
              <a:solidFill>
                <a:prstClr val="black"/>
              </a:solidFill>
              <a:latin typeface="Calibri" panose="020F0502020204030204"/>
            </a:endParaRPr>
          </a:p>
        </p:txBody>
      </p:sp>
    </p:spTree>
    <p:extLst>
      <p:ext uri="{BB962C8B-B14F-4D97-AF65-F5344CB8AC3E}">
        <p14:creationId xmlns:p14="http://schemas.microsoft.com/office/powerpoint/2010/main" val="665840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58</a:t>
            </a:fld>
            <a:endParaRPr lang="x-none">
              <a:solidFill>
                <a:prstClr val="black"/>
              </a:solidFill>
              <a:latin typeface="Calibri" panose="020F0502020204030204"/>
            </a:endParaRPr>
          </a:p>
        </p:txBody>
      </p:sp>
    </p:spTree>
    <p:extLst>
      <p:ext uri="{BB962C8B-B14F-4D97-AF65-F5344CB8AC3E}">
        <p14:creationId xmlns:p14="http://schemas.microsoft.com/office/powerpoint/2010/main" val="539408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59</a:t>
            </a:fld>
            <a:endParaRPr lang="x-none">
              <a:solidFill>
                <a:prstClr val="black"/>
              </a:solidFill>
              <a:latin typeface="Calibri" panose="020F0502020204030204"/>
            </a:endParaRPr>
          </a:p>
        </p:txBody>
      </p:sp>
    </p:spTree>
    <p:extLst>
      <p:ext uri="{BB962C8B-B14F-4D97-AF65-F5344CB8AC3E}">
        <p14:creationId xmlns:p14="http://schemas.microsoft.com/office/powerpoint/2010/main" val="356233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一维网格化处理</a:t>
            </a:r>
            <a:endParaRPr lang="en-US" altLang="zh-CN" dirty="0" smtClean="0"/>
          </a:p>
          <a:p>
            <a:r>
              <a:rPr lang="en-US" altLang="zh-CN" dirty="0" smtClean="0"/>
              <a:t>*</a:t>
            </a:r>
            <a:r>
              <a:rPr lang="zh-CN" altLang="en-US" dirty="0" smtClean="0"/>
              <a:t>离散化</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见微信</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DB55C45-5C52-4C68-8A9A-392A972BD591}"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584C213-9E09-4481-A09C-BF03A92B78A3}" type="datetime1">
              <a:rPr lang="zh-CN" altLang="en-US" smtClean="0"/>
              <a:t>2022-04-18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DF5CDC10-F42B-4B58-82D1-E93AE09CD4BB}"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4CB85886-D12C-489D-9CFB-CF697FDAC6E2}" type="datetime1">
              <a:rPr lang="zh-CN" altLang="en-US" smtClean="0"/>
              <a:t>2022-04-18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81ED89-84C7-4A39-9302-3C881F2B92FB}"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57F90C-957C-4822-B486-3774C39B52CF}"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DB55C45-5C52-4C68-8A9A-392A972BD591}"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34515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A573E9-B82E-43C3-9D1F-EAFC4D76D7F5}"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551827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D6EAC6D-3722-4288-9D55-C65D5FAD7E20}"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74089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5CC333-42F9-4EC2-B143-20D16058D15C}" type="datetime1">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224743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23F8F13-C142-49EA-8301-2A03599C16EC}" type="datetime1">
              <a:rPr lang="zh-CN" altLang="en-US" smtClean="0">
                <a:solidFill>
                  <a:srgbClr val="000000"/>
                </a:solidFill>
              </a:rPr>
              <a:pPr/>
              <a:t>2022-04-18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375173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A573E9-B82E-43C3-9D1F-EAFC4D76D7F5}"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583718-44B2-4C5B-9FB1-5A8409CF03C2}" type="datetime1">
              <a:rPr lang="zh-CN" altLang="en-US" smtClean="0">
                <a:solidFill>
                  <a:srgbClr val="000000"/>
                </a:solidFill>
              </a:rPr>
              <a:pPr/>
              <a:t>2022-04-18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856143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CEBB-D54D-4244-833A-DBC581B1330E}" type="datetime1">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280932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F872CDA-107B-4961-89E3-2F0F7BF64442}" type="datetime1">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585137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5DC960B7-8392-4455-B051-5ABD69C3E053}" type="datetime1">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051726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584C213-9E09-4481-A09C-BF03A92B78A3}" type="datetime1">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54782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DF5CDC10-F42B-4B58-82D1-E93AE09CD4BB}"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930342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4CB85886-D12C-489D-9CFB-CF697FDAC6E2}" type="datetime1">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6696731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81ED89-84C7-4A39-9302-3C881F2B92FB}"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27499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57F90C-957C-4822-B486-3774C39B52CF}"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3103501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40407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D6EAC6D-3722-4288-9D55-C65D5FAD7E20}"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227793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024673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015218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506548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795552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9513889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35443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560872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3257075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03214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5CC333-42F9-4EC2-B143-20D16058D15C}" type="datetime1">
              <a:rPr lang="zh-CN" altLang="en-US" smtClean="0"/>
              <a:t>2022-04-18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040490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30445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2886854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379102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8267681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785056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686517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33639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0472831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33310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23F8F13-C142-49EA-8301-2A03599C16EC}" type="datetime1">
              <a:rPr lang="zh-CN" altLang="en-US" smtClean="0"/>
              <a:t>2022-04-18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6240801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6868472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196090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777284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158216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3188736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529935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420946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51028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06368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583718-44B2-4C5B-9FB1-5A8409CF03C2}" type="datetime1">
              <a:rPr lang="zh-CN" altLang="en-US" smtClean="0"/>
              <a:t>2022-04-18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44669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704896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684157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2285877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7663246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206602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262917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9505374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809608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38634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CEBB-D54D-4244-833A-DBC581B1330E}" type="datetime1">
              <a:rPr lang="zh-CN" altLang="en-US" smtClean="0"/>
              <a:t>2022-04-18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5935071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163490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2170802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2047217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5018943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889507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085010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5258040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1359495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24553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F872CDA-107B-4961-89E3-2F0F7BF64442}" type="datetime1">
              <a:rPr lang="zh-CN" altLang="en-US" smtClean="0"/>
              <a:t>2022-04-18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4944385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2732023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5264616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0447674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23932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5DC960B7-8392-4455-B051-5ABD69C3E053}" type="datetime1">
              <a:rPr lang="zh-CN" altLang="en-US" smtClean="0"/>
              <a:t>2022-04-18</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5.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6.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5CA0DA82-5E29-457E-9AC2-3BBDB2EF9DF0}" type="datetime1">
              <a:rPr lang="zh-CN" altLang="en-US" smtClean="0"/>
              <a:t>2022-04-18</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5CA0DA82-5E29-457E-9AC2-3BBDB2EF9DF0}" type="datetime1">
              <a:rPr lang="zh-CN" altLang="en-US" smtClean="0">
                <a:solidFill>
                  <a:srgbClr val="000000"/>
                </a:solidFill>
              </a:rPr>
              <a:pPr/>
              <a:t>2022-04-18</a:t>
            </a:fld>
            <a:endParaRPr lang="zh-CN" altLang="en-US" dirty="0">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solidFill>
                  <a:srgbClr val="21048A"/>
                </a:solidFill>
              </a:rPr>
              <a:pPr/>
              <a:t>‹#›</a:t>
            </a:fld>
            <a:endParaRPr lang="zh-CN" altLang="en-US" dirty="0">
              <a:solidFill>
                <a:srgbClr val="21048A"/>
              </a:solidFill>
            </a:endParaRPr>
          </a:p>
        </p:txBody>
      </p:sp>
    </p:spTree>
    <p:extLst>
      <p:ext uri="{BB962C8B-B14F-4D97-AF65-F5344CB8AC3E}">
        <p14:creationId xmlns:p14="http://schemas.microsoft.com/office/powerpoint/2010/main" val="1507254551"/>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7903371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5447508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solidFill>
                  <a:srgbClr val="000000"/>
                </a:solidFill>
              </a:rPr>
              <a:pPr/>
              <a:t>2022-04-18</a:t>
            </a:fld>
            <a:endParaRPr lang="zh-CN" altLang="en-US" dirty="0">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solidFill>
                  <a:srgbClr val="21048A"/>
                </a:solidFill>
              </a:rPr>
              <a:pPr/>
              <a:t>‹#›</a:t>
            </a:fld>
            <a:endParaRPr lang="zh-CN" altLang="en-US" dirty="0">
              <a:solidFill>
                <a:srgbClr val="21048A"/>
              </a:solidFill>
            </a:endParaRPr>
          </a:p>
        </p:txBody>
      </p:sp>
    </p:spTree>
    <p:extLst>
      <p:ext uri="{BB962C8B-B14F-4D97-AF65-F5344CB8AC3E}">
        <p14:creationId xmlns:p14="http://schemas.microsoft.com/office/powerpoint/2010/main" val="1993965373"/>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solidFill>
                  <a:srgbClr val="000000"/>
                </a:solidFill>
              </a:rPr>
              <a:pPr/>
              <a:t>2022-04-18</a:t>
            </a:fld>
            <a:endParaRPr lang="zh-CN" altLang="en-US" dirty="0">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solidFill>
                  <a:srgbClr val="21048A"/>
                </a:solidFill>
              </a:rPr>
              <a:pPr/>
              <a:t>‹#›</a:t>
            </a:fld>
            <a:endParaRPr lang="zh-CN" altLang="en-US" dirty="0">
              <a:solidFill>
                <a:srgbClr val="21048A"/>
              </a:solidFill>
            </a:endParaRPr>
          </a:p>
        </p:txBody>
      </p:sp>
    </p:spTree>
    <p:extLst>
      <p:ext uri="{BB962C8B-B14F-4D97-AF65-F5344CB8AC3E}">
        <p14:creationId xmlns:p14="http://schemas.microsoft.com/office/powerpoint/2010/main" val="699634630"/>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notesSlide" Target="../notesSlides/notesSlide6.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44.x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8.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slide" Target="slide44.xml"/><Relationship Id="rId5" Type="http://schemas.openxmlformats.org/officeDocument/2006/relationships/image" Target="../media/image8.wmf"/><Relationship Id="rId10" Type="http://schemas.openxmlformats.org/officeDocument/2006/relationships/image" Target="../media/image11.jpeg"/><Relationship Id="rId4" Type="http://schemas.openxmlformats.org/officeDocument/2006/relationships/oleObject" Target="../embeddings/oleObject4.bin"/><Relationship Id="rId9" Type="http://schemas.openxmlformats.org/officeDocument/2006/relationships/image" Target="../media/image10.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slide" Target="slide4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44.xml"/><Relationship Id="rId5" Type="http://schemas.openxmlformats.org/officeDocument/2006/relationships/image" Target="../media/image13.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7.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13.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44.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slide" Target="slide44.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image" Target="../media/image18.wmf"/></Relationships>
</file>

<file path=ppt/slides/_rels/slide1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15.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wmf"/><Relationship Id="rId11" Type="http://schemas.openxmlformats.org/officeDocument/2006/relationships/slide" Target="slide44.xml"/><Relationship Id="rId5" Type="http://schemas.openxmlformats.org/officeDocument/2006/relationships/oleObject" Target="../embeddings/oleObject12.bin"/><Relationship Id="rId10" Type="http://schemas.openxmlformats.org/officeDocument/2006/relationships/image" Target="../media/image22.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16.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3.wmf"/><Relationship Id="rId5" Type="http://schemas.openxmlformats.org/officeDocument/2006/relationships/oleObject" Target="../embeddings/oleObject15.bin"/><Relationship Id="rId4" Type="http://schemas.openxmlformats.org/officeDocument/2006/relationships/image" Target="../media/image26.png"/><Relationship Id="rId9" Type="http://schemas.openxmlformats.org/officeDocument/2006/relationships/slide" Target="slide44.xml"/></Relationships>
</file>

<file path=ppt/slides/_rels/slide2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slide" Target="slide44.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5.wmf"/><Relationship Id="rId5" Type="http://schemas.openxmlformats.org/officeDocument/2006/relationships/oleObject" Target="../embeddings/oleObject17.bin"/><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slide" Target="slide44.xml"/></Relationships>
</file>

<file path=ppt/slides/_rels/slide29.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42.jpe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slide" Target="slide44.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slide" Target="slide4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slide" Target="slide44.xml"/></Relationships>
</file>

<file path=ppt/slides/_rels/slide4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18" Type="http://schemas.openxmlformats.org/officeDocument/2006/relationships/slide" Target="slide21.xml"/><Relationship Id="rId26" Type="http://schemas.openxmlformats.org/officeDocument/2006/relationships/slide" Target="slide31.xml"/><Relationship Id="rId3" Type="http://schemas.openxmlformats.org/officeDocument/2006/relationships/slide" Target="slide5.xml"/><Relationship Id="rId21" Type="http://schemas.openxmlformats.org/officeDocument/2006/relationships/slide" Target="slide25.xml"/><Relationship Id="rId34" Type="http://schemas.openxmlformats.org/officeDocument/2006/relationships/slide" Target="slide41.xml"/><Relationship Id="rId7" Type="http://schemas.openxmlformats.org/officeDocument/2006/relationships/slide" Target="slide10.xml"/><Relationship Id="rId12" Type="http://schemas.openxmlformats.org/officeDocument/2006/relationships/slide" Target="slide15.xml"/><Relationship Id="rId17" Type="http://schemas.openxmlformats.org/officeDocument/2006/relationships/slide" Target="slide20.xml"/><Relationship Id="rId25" Type="http://schemas.openxmlformats.org/officeDocument/2006/relationships/slide" Target="slide29.xml"/><Relationship Id="rId33" Type="http://schemas.openxmlformats.org/officeDocument/2006/relationships/slide" Target="slide39.xml"/><Relationship Id="rId2" Type="http://schemas.openxmlformats.org/officeDocument/2006/relationships/slide" Target="slide4.xml"/><Relationship Id="rId16" Type="http://schemas.openxmlformats.org/officeDocument/2006/relationships/slide" Target="slide19.xml"/><Relationship Id="rId20" Type="http://schemas.openxmlformats.org/officeDocument/2006/relationships/slide" Target="slide24.xml"/><Relationship Id="rId29"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4.xml"/><Relationship Id="rId24" Type="http://schemas.openxmlformats.org/officeDocument/2006/relationships/slide" Target="slide28.xml"/><Relationship Id="rId32" Type="http://schemas.openxmlformats.org/officeDocument/2006/relationships/slide" Target="slide38.xml"/><Relationship Id="rId5" Type="http://schemas.openxmlformats.org/officeDocument/2006/relationships/slide" Target="slide8.xml"/><Relationship Id="rId15" Type="http://schemas.openxmlformats.org/officeDocument/2006/relationships/slide" Target="slide18.xml"/><Relationship Id="rId23" Type="http://schemas.openxmlformats.org/officeDocument/2006/relationships/slide" Target="slide27.xml"/><Relationship Id="rId28" Type="http://schemas.openxmlformats.org/officeDocument/2006/relationships/slide" Target="slide34.xml"/><Relationship Id="rId10" Type="http://schemas.openxmlformats.org/officeDocument/2006/relationships/slide" Target="slide13.xml"/><Relationship Id="rId19" Type="http://schemas.openxmlformats.org/officeDocument/2006/relationships/slide" Target="slide23.xml"/><Relationship Id="rId31" Type="http://schemas.openxmlformats.org/officeDocument/2006/relationships/slide" Target="slide37.xml"/><Relationship Id="rId4" Type="http://schemas.openxmlformats.org/officeDocument/2006/relationships/slide" Target="slide6.xml"/><Relationship Id="rId9" Type="http://schemas.openxmlformats.org/officeDocument/2006/relationships/slide" Target="slide12.xml"/><Relationship Id="rId14" Type="http://schemas.openxmlformats.org/officeDocument/2006/relationships/slide" Target="slide17.xml"/><Relationship Id="rId22" Type="http://schemas.openxmlformats.org/officeDocument/2006/relationships/slide" Target="slide26.xml"/><Relationship Id="rId27" Type="http://schemas.openxmlformats.org/officeDocument/2006/relationships/slide" Target="slide32.xml"/><Relationship Id="rId30" Type="http://schemas.openxmlformats.org/officeDocument/2006/relationships/slide" Target="slide36.xml"/><Relationship Id="rId35"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48.jpg"/><Relationship Id="rId7" Type="http://schemas.openxmlformats.org/officeDocument/2006/relationships/slide" Target="slide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7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37.xml"/><Relationship Id="rId7" Type="http://schemas.openxmlformats.org/officeDocument/2006/relationships/image" Target="../media/image18.wmf"/><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15.wmf"/><Relationship Id="rId4" Type="http://schemas.openxmlformats.org/officeDocument/2006/relationships/oleObject" Target="../embeddings/oleObject18.bin"/><Relationship Id="rId9" Type="http://schemas.openxmlformats.org/officeDocument/2006/relationships/image" Target="../media/image19.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0.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image" Target="../media/image13.wmf"/><Relationship Id="rId4"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5.xml"/><Relationship Id="rId1" Type="http://schemas.openxmlformats.org/officeDocument/2006/relationships/slideLayout" Target="../slideLayouts/slideLayout58.xml"/><Relationship Id="rId5" Type="http://schemas.openxmlformats.org/officeDocument/2006/relationships/image" Target="../media/image55.jpg"/><Relationship Id="rId4" Type="http://schemas.openxmlformats.org/officeDocument/2006/relationships/image" Target="../media/image54.jpg"/></Relationships>
</file>

<file path=ppt/slides/_rels/slide5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6.xml"/><Relationship Id="rId1" Type="http://schemas.openxmlformats.org/officeDocument/2006/relationships/slideLayout" Target="../slideLayouts/slideLayout58.xml"/><Relationship Id="rId5" Type="http://schemas.openxmlformats.org/officeDocument/2006/relationships/image" Target="../media/image58.jpg"/><Relationship Id="rId4" Type="http://schemas.openxmlformats.org/officeDocument/2006/relationships/image" Target="../media/image57.jpg"/></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7.xml"/><Relationship Id="rId1" Type="http://schemas.openxmlformats.org/officeDocument/2006/relationships/slideLayout" Target="../slideLayouts/slideLayout58.xml"/><Relationship Id="rId4" Type="http://schemas.openxmlformats.org/officeDocument/2006/relationships/image" Target="../media/image60.jp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58.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4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The Optimal Boarding &amp; Disembarking Method</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en-US" altLang="zh-CN" dirty="0">
                <a:latin typeface="Times New Roman" panose="02020603050405020304" pitchFamily="18" charset="0"/>
                <a:cs typeface="Times New Roman" panose="02020603050405020304" pitchFamily="18" charset="0"/>
              </a:rPr>
              <a:t>Shanghai Experimental School</a:t>
            </a:r>
          </a:p>
        </p:txBody>
      </p:sp>
      <p:sp>
        <p:nvSpPr>
          <p:cNvPr id="9" name="任意多边形 19">
            <a:hlinkClick r:id="rId3" action="ppaction://hlinksldjump"/>
            <a:extLst>
              <a:ext uri="{FF2B5EF4-FFF2-40B4-BE49-F238E27FC236}">
                <a16:creationId xmlns="" xmlns:a16="http://schemas.microsoft.com/office/drawing/2014/main" id="{D60C6742-06CC-4777-8441-C8825B373E3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3B8DF598-557F-4204-9E7F-606621FF6C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 xmlns:a16="http://schemas.microsoft.com/office/drawing/2014/main" id="{719AA21C-B5CD-4F91-BBF1-8B9E1ECDFE28}"/>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reason for taking 4 as the visibility range</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3.2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p:graphicFrame>
        <p:nvGraphicFramePr>
          <p:cNvPr id="25" name="对象 24"/>
          <p:cNvGraphicFramePr>
            <a:graphicFrameLocks noChangeAspect="1"/>
          </p:cNvGraphicFramePr>
          <p:nvPr>
            <p:extLst>
              <p:ext uri="{D42A27DB-BD31-4B8C-83A1-F6EECF244321}">
                <p14:modId xmlns:p14="http://schemas.microsoft.com/office/powerpoint/2010/main" val="1869804210"/>
              </p:ext>
            </p:extLst>
          </p:nvPr>
        </p:nvGraphicFramePr>
        <p:xfrm>
          <a:off x="3461840" y="5068925"/>
          <a:ext cx="5268319" cy="369850"/>
        </p:xfrm>
        <a:graphic>
          <a:graphicData uri="http://schemas.openxmlformats.org/presentationml/2006/ole">
            <mc:AlternateContent xmlns:mc="http://schemas.openxmlformats.org/markup-compatibility/2006">
              <mc:Choice xmlns:v="urn:schemas-microsoft-com:vml" Requires="v">
                <p:oleObj spid="_x0000_s1521"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461840" y="5068925"/>
                        <a:ext cx="5268319" cy="369850"/>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2170884746"/>
              </p:ext>
            </p:extLst>
          </p:nvPr>
        </p:nvGraphicFramePr>
        <p:xfrm>
          <a:off x="2786059" y="3032831"/>
          <a:ext cx="6619875" cy="584200"/>
        </p:xfrm>
        <a:graphic>
          <a:graphicData uri="http://schemas.openxmlformats.org/presentationml/2006/ole">
            <mc:AlternateContent xmlns:mc="http://schemas.openxmlformats.org/markup-compatibility/2006">
              <mc:Choice xmlns:v="urn:schemas-microsoft-com:vml" Requires="v">
                <p:oleObj spid="_x0000_s1522"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59" y="3032831"/>
                        <a:ext cx="6619875" cy="584200"/>
                      </a:xfrm>
                      <a:prstGeom prst="rect">
                        <a:avLst/>
                      </a:prstGeom>
                    </p:spPr>
                  </p:pic>
                </p:oleObj>
              </mc:Fallback>
            </mc:AlternateContent>
          </a:graphicData>
        </a:graphic>
      </p:graphicFrame>
      <p:sp>
        <p:nvSpPr>
          <p:cNvPr id="11" name="任意多边形 19">
            <a:hlinkClick r:id="rId8" action="ppaction://hlinksldjump"/>
            <a:extLst>
              <a:ext uri="{FF2B5EF4-FFF2-40B4-BE49-F238E27FC236}">
                <a16:creationId xmlns="" xmlns:a16="http://schemas.microsoft.com/office/drawing/2014/main" id="{F5360EBE-2D76-4228-8299-591856643FE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 xmlns:a16="http://schemas.microsoft.com/office/drawing/2014/main" id="{6B612C5F-D1E2-42EC-A436-96010DCBE2A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689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 xmlns:a16="http://schemas.microsoft.com/office/drawing/2014/main" id="{A1D5B46E-214D-4F44-94D7-736DCE7454DF}"/>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Greenshields speed-density linear model (Ref. </a:t>
            </a:r>
            <a:r>
              <a:rPr lang="en-US" altLang="zh-CN" sz="18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330830453"/>
              </p:ext>
            </p:extLst>
          </p:nvPr>
        </p:nvGraphicFramePr>
        <p:xfrm>
          <a:off x="425734" y="3690212"/>
          <a:ext cx="11340529" cy="1201285"/>
        </p:xfrm>
        <a:graphic>
          <a:graphicData uri="http://schemas.openxmlformats.org/presentationml/2006/ole">
            <mc:AlternateContent xmlns:mc="http://schemas.openxmlformats.org/markup-compatibility/2006">
              <mc:Choice xmlns:v="urn:schemas-microsoft-com:vml" Requires="v">
                <p:oleObj spid="_x0000_s9459"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425734" y="3690212"/>
                        <a:ext cx="11340529" cy="1201285"/>
                      </a:xfrm>
                      <a:prstGeom prst="rect">
                        <a:avLst/>
                      </a:prstGeom>
                    </p:spPr>
                  </p:pic>
                </p:oleObj>
              </mc:Fallback>
            </mc:AlternateContent>
          </a:graphicData>
        </a:graphic>
      </p:graphicFrame>
      <p:sp>
        <p:nvSpPr>
          <p:cNvPr id="11" name="任意多边形 19">
            <a:hlinkClick r:id="rId6" action="ppaction://hlinksldjump"/>
            <a:extLst>
              <a:ext uri="{FF2B5EF4-FFF2-40B4-BE49-F238E27FC236}">
                <a16:creationId xmlns="" xmlns:a16="http://schemas.microsoft.com/office/drawing/2014/main" id="{6DEBEAF8-263B-4532-8023-A8341A189C5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 xmlns:a16="http://schemas.microsoft.com/office/drawing/2014/main" id="{506B8ACB-9B19-4283-818B-24AE8C7957A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40792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785"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786"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787"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 xmlns:a16="http://schemas.microsoft.com/office/drawing/2014/main" id="{1037EFA1-A650-411A-9890-A2FFFB00EAA2}"/>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crowd density under a given passenger distribution</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factor)</a:t>
            </a:r>
          </a:p>
        </p:txBody>
      </p:sp>
      <p:grpSp>
        <p:nvGrpSpPr>
          <p:cNvPr id="3" name="组合 2"/>
          <p:cNvGrpSpPr/>
          <p:nvPr/>
        </p:nvGrpSpPr>
        <p:grpSpPr>
          <a:xfrm>
            <a:off x="375948" y="3723160"/>
            <a:ext cx="6019800" cy="2258497"/>
            <a:chOff x="650240" y="3429000"/>
            <a:chExt cx="6019800" cy="2258497"/>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3077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19">
            <a:hlinkClick r:id="rId11" action="ppaction://hlinksldjump"/>
            <a:extLst>
              <a:ext uri="{FF2B5EF4-FFF2-40B4-BE49-F238E27FC236}">
                <a16:creationId xmlns="" xmlns:a16="http://schemas.microsoft.com/office/drawing/2014/main" id="{4478E9A4-B23F-4951-844B-195527DF50C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 xmlns:a16="http://schemas.microsoft.com/office/drawing/2014/main" id="{2DF7343C-12DC-4623-BDC3-7370F3695F8C}"/>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119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 xmlns:a16="http://schemas.microsoft.com/office/drawing/2014/main" id="{C16D14F2-1C2F-42D9-AC1F-CCC0168CA633}"/>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 distribution with speed</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 partial summation to get the formulas.</a:t>
                </a:r>
                <a:endParaRPr lang="zh-CN" altLang="en-US" sz="18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2966753298"/>
              </p:ext>
            </p:extLst>
          </p:nvPr>
        </p:nvGraphicFramePr>
        <p:xfrm>
          <a:off x="1901247" y="4802258"/>
          <a:ext cx="8389507" cy="1676635"/>
        </p:xfrm>
        <a:graphic>
          <a:graphicData uri="http://schemas.openxmlformats.org/presentationml/2006/ole">
            <mc:AlternateContent xmlns:mc="http://schemas.openxmlformats.org/markup-compatibility/2006">
              <mc:Choice xmlns:v="urn:schemas-microsoft-com:vml" Requires="v">
                <p:oleObj spid="_x0000_s3320"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1901247" y="4802258"/>
                        <a:ext cx="8389507" cy="1676635"/>
                      </a:xfrm>
                      <a:prstGeom prst="rect">
                        <a:avLst/>
                      </a:prstGeom>
                    </p:spPr>
                  </p:pic>
                </p:oleObj>
              </mc:Fallback>
            </mc:AlternateContent>
          </a:graphicData>
        </a:graphic>
      </p:graphicFrame>
      <p:sp>
        <p:nvSpPr>
          <p:cNvPr id="10" name="任意多边形 19">
            <a:hlinkClick r:id="rId7" action="ppaction://hlinksldjump"/>
            <a:extLst>
              <a:ext uri="{FF2B5EF4-FFF2-40B4-BE49-F238E27FC236}">
                <a16:creationId xmlns="" xmlns:a16="http://schemas.microsoft.com/office/drawing/2014/main" id="{64397CDF-ADF8-4F53-9776-1D3F9B21240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097AE069-593E-4CCA-8065-BD0E723F7CC0}"/>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00878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 xmlns:a16="http://schemas.microsoft.com/office/drawing/2014/main" id="{28216962-66B4-48D4-96C1-ABAF59F2A80E}"/>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 xmlns:a16="http://schemas.microsoft.com/office/drawing/2014/main" id="{C0CC9AB6-AF2B-4C5E-959A-8C807C6F7F94}"/>
              </a:ext>
            </a:extLst>
          </p:cNvPr>
          <p:cNvSpPr>
            <a:spLocks noGrp="1"/>
          </p:cNvSpPr>
          <p:nvPr>
            <p:ph idx="1"/>
          </p:nvPr>
        </p:nvSpPr>
        <p:spPr>
          <a:xfrm>
            <a:off x="240645" y="2222287"/>
            <a:ext cx="11634980" cy="3636511"/>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overall recursion formula we get</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part)</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did some algebraic simplifications and the final recursive result of the velocity can be written as below: (To simplify the variables, we abstract it into the form of linear combinations.)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Although the mathematical simplifications might seem trivial, but this equation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provides is THE FUNDAMENTAL BEDROCK for all the analyses &amp; optimization afterwards.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537951223"/>
              </p:ext>
            </p:extLst>
          </p:nvPr>
        </p:nvGraphicFramePr>
        <p:xfrm>
          <a:off x="2548202" y="4900131"/>
          <a:ext cx="7095596" cy="1778462"/>
        </p:xfrm>
        <a:graphic>
          <a:graphicData uri="http://schemas.openxmlformats.org/presentationml/2006/ole">
            <mc:AlternateContent xmlns:mc="http://schemas.openxmlformats.org/markup-compatibility/2006">
              <mc:Choice xmlns:v="urn:schemas-microsoft-com:vml" Requires="v">
                <p:oleObj spid="_x0000_s13450"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48202" y="4900131"/>
                        <a:ext cx="7095596" cy="1778462"/>
                      </a:xfrm>
                      <a:prstGeom prst="rect">
                        <a:avLst/>
                      </a:prstGeom>
                    </p:spPr>
                  </p:pic>
                </p:oleObj>
              </mc:Fallback>
            </mc:AlternateContent>
          </a:graphicData>
        </a:graphic>
      </p:graphicFrame>
      <p:sp>
        <p:nvSpPr>
          <p:cNvPr id="10" name="任意多边形 19">
            <a:hlinkClick r:id="rId6" action="ppaction://hlinksldjump"/>
            <a:extLst>
              <a:ext uri="{FF2B5EF4-FFF2-40B4-BE49-F238E27FC236}">
                <a16:creationId xmlns="" xmlns:a16="http://schemas.microsoft.com/office/drawing/2014/main" id="{0071CC0D-2EDC-4661-9102-C328C7087CA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F52190EF-8E66-4192-827C-CFCA64A9191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06477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99F09506-741B-43A0-97D4-2C03C6AF2FA5}"/>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Stowing luggage</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14:m>
                  <m:oMath xmlns:m="http://schemas.openxmlformats.org/officeDocument/2006/math">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8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higher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sz="1800"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 xmlns:a16="http://schemas.microsoft.com/office/drawing/2014/main" id="{914CEA09-BAE1-45E1-AB13-5D81A3F47F5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B416AF31-334B-4976-B141-9A83E099F3A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663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 xmlns:a16="http://schemas.microsoft.com/office/drawing/2014/main" id="{7DB97848-ADBE-46EF-8B95-23D676E98B6E}"/>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queue.</a:t>
            </a:r>
          </a:p>
        </p:txBody>
      </p:sp>
      <p:pic>
        <p:nvPicPr>
          <p:cNvPr id="5" name="图片 4">
            <a:extLst>
              <a:ext uri="{FF2B5EF4-FFF2-40B4-BE49-F238E27FC236}">
                <a16:creationId xmlns=""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300737"/>
            <a:ext cx="5460047" cy="2383977"/>
          </a:xfrm>
          <a:prstGeom prst="rect">
            <a:avLst/>
          </a:prstGeom>
        </p:spPr>
      </p:pic>
      <p:sp>
        <p:nvSpPr>
          <p:cNvPr id="6" name="文本框 5">
            <a:extLst>
              <a:ext uri="{FF2B5EF4-FFF2-40B4-BE49-F238E27FC236}">
                <a16:creationId xmlns="" xmlns:a16="http://schemas.microsoft.com/office/drawing/2014/main" id="{CE39D721-5BEB-4402-9DBB-CA7C3C0E533B}"/>
              </a:ext>
            </a:extLst>
          </p:cNvPr>
          <p:cNvSpPr txBox="1"/>
          <p:nvPr/>
        </p:nvSpPr>
        <p:spPr>
          <a:xfrm>
            <a:off x="7069337" y="5959346"/>
            <a:ext cx="1756687" cy="307777"/>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b="1" dirty="0">
                <a:solidFill>
                  <a:schemeClr val="accent1"/>
                </a:solidFill>
              </a:rPr>
              <a:t>Fig. Offering a seat</a:t>
            </a:r>
            <a:endParaRPr lang="zh-CN" altLang="en-US" b="1" dirty="0">
              <a:solidFill>
                <a:schemeClr val="accent1"/>
              </a:solidFill>
            </a:endParaRPr>
          </a:p>
        </p:txBody>
      </p:sp>
      <p:sp>
        <p:nvSpPr>
          <p:cNvPr id="11" name="任意多边形 19">
            <a:hlinkClick r:id="rId4" action="ppaction://hlinksldjump"/>
            <a:extLst>
              <a:ext uri="{FF2B5EF4-FFF2-40B4-BE49-F238E27FC236}">
                <a16:creationId xmlns="" xmlns:a16="http://schemas.microsoft.com/office/drawing/2014/main" id="{5CBB72F7-B4EF-4CE8-B00E-7075F1736F3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 xmlns:a16="http://schemas.microsoft.com/office/drawing/2014/main" id="{0CB2732E-B3C0-41A2-B14C-A8AD5C92974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2057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 xmlns:a16="http://schemas.microsoft.com/office/drawing/2014/main"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 </a:t>
                </a:r>
                <a14:m>
                  <m:oMath xmlns:m="http://schemas.openxmlformats.org/officeDocument/2006/math">
                    <m:r>
                      <m:rPr>
                        <m:sty m:val="p"/>
                      </m:rPr>
                      <a:rPr lang="en-US" altLang="zh-CN" sz="1800">
                        <a:latin typeface="Cambria Math" panose="02040503050406030204" pitchFamily="18" charset="0"/>
                        <a:ea typeface="宋体" panose="02010600030101010101" pitchFamily="2" charset="-122"/>
                        <a:cs typeface="Times New Roman" panose="02020603050405020304" pitchFamily="18" charset="0"/>
                      </a:rPr>
                      <m:t>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state, and we define: </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Therefore, </a:t>
                </a:r>
                <a14:m>
                  <m:oMath xmlns:m="http://schemas.openxmlformats.org/officeDocument/2006/math">
                    <m:r>
                      <m:rPr>
                        <m:sty m:val="p"/>
                      </m:r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3</m:t>
                            </m:r>
                          </m:sub>
                        </m:sSub>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Out of convenience, the magnitudes of subscripts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reflect the sequence in the queue</a:t>
                </a:r>
                <a:endPar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pSp>
        <p:nvGrpSpPr>
          <p:cNvPr id="12" name="组合 11"/>
          <p:cNvGrpSpPr/>
          <p:nvPr/>
        </p:nvGrpSpPr>
        <p:grpSpPr>
          <a:xfrm>
            <a:off x="9108650" y="2096056"/>
            <a:ext cx="1152142" cy="1151730"/>
            <a:chOff x="639274" y="1950170"/>
            <a:chExt cx="1152142" cy="1151730"/>
          </a:xfrm>
        </p:grpSpPr>
        <p:grpSp>
          <p:nvGrpSpPr>
            <p:cNvPr id="11" name="组合 10"/>
            <p:cNvGrpSpPr/>
            <p:nvPr/>
          </p:nvGrpSpPr>
          <p:grpSpPr>
            <a:xfrm>
              <a:off x="675108" y="1992096"/>
              <a:ext cx="1116308" cy="1062148"/>
              <a:chOff x="675108" y="1992096"/>
              <a:chExt cx="1116308" cy="1062148"/>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108" y="2378604"/>
                <a:ext cx="1049996" cy="675640"/>
              </a:xfrm>
              <a:prstGeom prst="rect">
                <a:avLst/>
              </a:prstGeom>
            </p:spPr>
          </p:pic>
          <p:sp>
            <p:nvSpPr>
              <p:cNvPr id="9" name="文本框 8"/>
              <p:cNvSpPr txBox="1"/>
              <p:nvPr/>
            </p:nvSpPr>
            <p:spPr>
              <a:xfrm>
                <a:off x="782763" y="1992096"/>
                <a:ext cx="1008653" cy="369332"/>
              </a:xfrm>
              <a:prstGeom prst="rect">
                <a:avLst/>
              </a:prstGeom>
              <a:noFill/>
            </p:spPr>
            <p:txBody>
              <a:bodyPr wrap="square" rtlCol="0">
                <a:spAutoFit/>
              </a:bodyPr>
              <a:lstStyle/>
              <a:p>
                <a:r>
                  <a:rPr lang="en-US" altLang="zh-CN" dirty="0">
                    <a:latin typeface="Consolas" panose="020B0609020204030204" pitchFamily="49" charset="0"/>
                  </a:rPr>
                  <a:t>/</a:t>
                </a:r>
                <a:r>
                  <a:rPr lang="en-US" altLang="zh-CN" dirty="0" err="1">
                    <a:latin typeface="Consolas" panose="020B0609020204030204" pitchFamily="49" charset="0"/>
                  </a:rPr>
                  <a:t>ksi</a:t>
                </a:r>
                <a:r>
                  <a:rPr lang="en-US" altLang="zh-CN" dirty="0">
                    <a:latin typeface="Consolas" panose="020B0609020204030204" pitchFamily="49" charset="0"/>
                  </a:rPr>
                  <a:t>/</a:t>
                </a:r>
                <a:endParaRPr lang="zh-CN" altLang="en-US" dirty="0">
                  <a:latin typeface="Consolas" panose="020B0609020204030204" pitchFamily="49" charset="0"/>
                </a:endParaRPr>
              </a:p>
            </p:txBody>
          </p:sp>
        </p:grpSp>
        <p:sp>
          <p:nvSpPr>
            <p:cNvPr id="10" name="矩形 9"/>
            <p:cNvSpPr/>
            <p:nvPr/>
          </p:nvSpPr>
          <p:spPr>
            <a:xfrm>
              <a:off x="639274" y="1950170"/>
              <a:ext cx="1121662" cy="11517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19">
            <a:hlinkClick r:id="rId6" action="ppaction://hlinksldjump"/>
            <a:extLst>
              <a:ext uri="{FF2B5EF4-FFF2-40B4-BE49-F238E27FC236}">
                <a16:creationId xmlns="" xmlns:a16="http://schemas.microsoft.com/office/drawing/2014/main"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 xmlns:a16="http://schemas.microsoft.com/office/drawing/2014/main"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17</a:t>
            </a:fld>
            <a:endParaRPr lang="zh-CN" altLang="en-US" sz="1200" b="1" dirty="0">
              <a:solidFill>
                <a:schemeClr val="accent1"/>
              </a:solidFill>
              <a:latin typeface="+mj-l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890107402"/>
              </p:ext>
            </p:extLst>
          </p:nvPr>
        </p:nvGraphicFramePr>
        <p:xfrm>
          <a:off x="1776993" y="3968130"/>
          <a:ext cx="8638014" cy="614503"/>
        </p:xfrm>
        <a:graphic>
          <a:graphicData uri="http://schemas.openxmlformats.org/presentationml/2006/ole">
            <mc:AlternateContent xmlns:mc="http://schemas.openxmlformats.org/markup-compatibility/2006">
              <mc:Choice xmlns:v="urn:schemas-microsoft-com:vml" Requires="v">
                <p:oleObj spid="_x0000_s5368" name="AxMath" r:id="rId7" imgW="5490360" imgH="390960" progId="Equation.AxMath">
                  <p:embed/>
                </p:oleObj>
              </mc:Choice>
              <mc:Fallback>
                <p:oleObj name="AxMath" r:id="rId7" imgW="5490360" imgH="390960" progId="Equation.AxMath">
                  <p:embed/>
                  <p:pic>
                    <p:nvPicPr>
                      <p:cNvPr id="0" name=""/>
                      <p:cNvPicPr/>
                      <p:nvPr/>
                    </p:nvPicPr>
                    <p:blipFill>
                      <a:blip r:embed="rId8"/>
                      <a:stretch>
                        <a:fillRect/>
                      </a:stretch>
                    </p:blipFill>
                    <p:spPr>
                      <a:xfrm>
                        <a:off x="1776993" y="3968130"/>
                        <a:ext cx="8638014" cy="614503"/>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 xmlns:a16="http://schemas.microsoft.com/office/drawing/2014/main"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used the following method to update the states.</a:t>
            </a: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(Matrix multiplications)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39839229"/>
              </p:ext>
            </p:extLst>
          </p:nvPr>
        </p:nvGraphicFramePr>
        <p:xfrm>
          <a:off x="3336441" y="3849038"/>
          <a:ext cx="5519119" cy="569506"/>
        </p:xfrm>
        <a:graphic>
          <a:graphicData uri="http://schemas.openxmlformats.org/presentationml/2006/ole">
            <mc:AlternateContent xmlns:mc="http://schemas.openxmlformats.org/markup-compatibility/2006">
              <mc:Choice xmlns:v="urn:schemas-microsoft-com:vml" Requires="v">
                <p:oleObj spid="_x0000_s6634"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336441" y="3849038"/>
                        <a:ext cx="5519119" cy="569506"/>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13884309"/>
              </p:ext>
            </p:extLst>
          </p:nvPr>
        </p:nvGraphicFramePr>
        <p:xfrm>
          <a:off x="4899701" y="4799888"/>
          <a:ext cx="2392596" cy="1302176"/>
        </p:xfrm>
        <a:graphic>
          <a:graphicData uri="http://schemas.openxmlformats.org/presentationml/2006/ole">
            <mc:AlternateContent xmlns:mc="http://schemas.openxmlformats.org/markup-compatibility/2006">
              <mc:Choice xmlns:v="urn:schemas-microsoft-com:vml" Requires="v">
                <p:oleObj spid="_x0000_s6635"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799888"/>
                        <a:ext cx="2392596" cy="1302176"/>
                      </a:xfrm>
                      <a:prstGeom prst="rect">
                        <a:avLst/>
                      </a:prstGeom>
                    </p:spPr>
                  </p:pic>
                </p:oleObj>
              </mc:Fallback>
            </mc:AlternateContent>
          </a:graphicData>
        </a:graphic>
      </p:graphicFrame>
      <p:sp>
        <p:nvSpPr>
          <p:cNvPr id="11" name="任意多边形 19">
            <a:hlinkClick r:id="rId7" action="ppaction://hlinksldjump"/>
            <a:extLst>
              <a:ext uri="{FF2B5EF4-FFF2-40B4-BE49-F238E27FC236}">
                <a16:creationId xmlns="" xmlns:a16="http://schemas.microsoft.com/office/drawing/2014/main" id="{75BB7DA7-A4CC-44FC-9F8C-511146314A5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 xmlns:a16="http://schemas.microsoft.com/office/drawing/2014/main" id="{51BF9D4C-246C-4B24-9654-0907956D09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54492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 xmlns:a16="http://schemas.microsoft.com/office/drawing/2014/main"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Deleting from the queue</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dirty="0"/>
          </a:p>
        </p:txBody>
      </p:sp>
      <p:sp>
        <p:nvSpPr>
          <p:cNvPr id="9" name="任意多边形 19">
            <a:hlinkClick r:id="rId3" action="ppaction://hlinksldjump"/>
            <a:extLst>
              <a:ext uri="{FF2B5EF4-FFF2-40B4-BE49-F238E27FC236}">
                <a16:creationId xmlns="" xmlns:a16="http://schemas.microsoft.com/office/drawing/2014/main" id="{1F2150C4-5F21-4C4C-8B7E-AAA6495C211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4A95EB27-584F-4483-9D93-4F3BC1F5387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50545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001" y="447188"/>
            <a:ext cx="10571998" cy="970450"/>
          </a:xfrm>
        </p:spPr>
        <p:txBody>
          <a:bodyPr anchor="ctr"/>
          <a:lstStyle/>
          <a:p>
            <a:r>
              <a:rPr lang="en-US" altLang="zh-CN" dirty="0">
                <a:latin typeface="+mj-lt"/>
              </a:rPr>
              <a:t>Table of Contents</a:t>
            </a:r>
            <a:endParaRPr lang="zh-CN" altLang="en-US" dirty="0">
              <a:latin typeface="+mj-lt"/>
            </a:endParaRPr>
          </a:p>
        </p:txBody>
      </p:sp>
      <p:sp>
        <p:nvSpPr>
          <p:cNvPr id="4" name="内容占位符 3"/>
          <p:cNvSpPr>
            <a:spLocks noGrp="1"/>
          </p:cNvSpPr>
          <p:nvPr>
            <p:ph idx="1"/>
          </p:nvPr>
        </p:nvSpPr>
        <p:spPr/>
        <p:txBody>
          <a:bodyPr anchor="t">
            <a:noAutofit/>
          </a:bodyPr>
          <a:lstStyle/>
          <a:p>
            <a:pPr>
              <a:buFont typeface="+mj-lt"/>
              <a:buAutoNum type="arabicPeriod"/>
            </a:pPr>
            <a:r>
              <a:rPr lang="en-US" altLang="zh-CN" dirty="0">
                <a:latin typeface="Times New Roman" panose="02020603050405020304" pitchFamily="18" charset="0"/>
                <a:cs typeface="Times New Roman" panose="02020603050405020304" pitchFamily="18" charset="0"/>
              </a:rPr>
              <a:t>The structure of our model</a:t>
            </a:r>
          </a:p>
          <a:p>
            <a:pPr>
              <a:buFont typeface="+mj-lt"/>
              <a:buAutoNum type="arabicPeriod"/>
            </a:pPr>
            <a:r>
              <a:rPr lang="en-US" altLang="zh-CN" dirty="0">
                <a:latin typeface="+mj-lt"/>
              </a:rPr>
              <a:t>Analysis of the problem</a:t>
            </a:r>
          </a:p>
          <a:p>
            <a:pPr>
              <a:buFont typeface="+mj-lt"/>
              <a:buAutoNum type="arabicPeriod"/>
            </a:pPr>
            <a:r>
              <a:rPr lang="en-US" altLang="zh-CN" dirty="0">
                <a:latin typeface="+mj-lt"/>
              </a:rPr>
              <a:t>Optimization and Its Applications (Disembarking)</a:t>
            </a:r>
          </a:p>
          <a:p>
            <a:pPr>
              <a:buFont typeface="+mj-lt"/>
              <a:buAutoNum type="arabicPeriod"/>
            </a:pPr>
            <a:r>
              <a:rPr lang="en-US" altLang="zh-CN" dirty="0">
                <a:latin typeface="+mj-lt"/>
              </a:rPr>
              <a:t>Sensitivity Analysis</a:t>
            </a:r>
          </a:p>
          <a:p>
            <a:pPr>
              <a:buFont typeface="+mj-lt"/>
              <a:buAutoNum type="arabicPeriod"/>
            </a:pPr>
            <a:r>
              <a:rPr lang="en-US" altLang="zh-CN" dirty="0">
                <a:latin typeface="+mj-lt"/>
              </a:rPr>
              <a:t>Extensions of Our Model</a:t>
            </a:r>
          </a:p>
          <a:p>
            <a:pPr>
              <a:buFont typeface="+mj-lt"/>
              <a:buAutoNum type="arabicPeriod"/>
            </a:pPr>
            <a:r>
              <a:rPr lang="en-US" altLang="zh-CN" dirty="0">
                <a:latin typeface="+mj-lt"/>
              </a:rPr>
              <a:t>Conclusion &amp; Reflection</a:t>
            </a:r>
            <a:endParaRPr lang="en-US" altLang="zh-CN" dirty="0">
              <a:latin typeface="Times New Roman" panose="02020603050405020304" pitchFamily="18" charset="0"/>
              <a:cs typeface="Times New Roman" panose="02020603050405020304" pitchFamily="18" charset="0"/>
            </a:endParaRPr>
          </a:p>
        </p:txBody>
      </p:sp>
      <p:sp>
        <p:nvSpPr>
          <p:cNvPr id="9" name="任意多边形 19">
            <a:hlinkClick r:id="rId2" action="ppaction://hlinksldjump"/>
            <a:extLst>
              <a:ext uri="{FF2B5EF4-FFF2-40B4-BE49-F238E27FC236}">
                <a16:creationId xmlns="" xmlns:a16="http://schemas.microsoft.com/office/drawing/2014/main" id="{59AF6127-F7EF-4273-85C2-E6BCCA2B98F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A58C9390-4CB7-4C73-B23C-E4D4AC1167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782460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 xmlns:a16="http://schemas.microsoft.com/office/drawing/2014/main"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p>
              <a:p>
                <a:pPr marL="742950" lvl="1" indent="-285750">
                  <a:spcBef>
                    <a:spcPts val="600"/>
                  </a:spcBef>
                  <a:buClr>
                    <a:srgbClr val="110087"/>
                  </a:buClr>
                  <a:buSzPct val="88000"/>
                  <a:buFont typeface="Wingdings" panose="05000000000000000000" pitchFamily="2" charset="2"/>
                  <a:buChar char="p"/>
                </a:pP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b="0" i="1" dirty="0" smtClean="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max</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A</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where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is the time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spends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wait others to offer their seats.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stands for the </a:t>
                </a:r>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number of time steps </a:t>
                </a: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894540628"/>
              </p:ext>
            </p:extLst>
          </p:nvPr>
        </p:nvGraphicFramePr>
        <p:xfrm>
          <a:off x="3240524" y="1965265"/>
          <a:ext cx="10793309" cy="386087"/>
        </p:xfrm>
        <a:graphic>
          <a:graphicData uri="http://schemas.openxmlformats.org/presentationml/2006/ole">
            <mc:AlternateContent xmlns:mc="http://schemas.openxmlformats.org/markup-compatibility/2006">
              <mc:Choice xmlns:v="urn:schemas-microsoft-com:vml" Requires="v">
                <p:oleObj spid="_x0000_s7784"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3240524" y="1965265"/>
                        <a:ext cx="10793309" cy="38608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059678186"/>
              </p:ext>
            </p:extLst>
          </p:nvPr>
        </p:nvGraphicFramePr>
        <p:xfrm>
          <a:off x="2292364" y="6008022"/>
          <a:ext cx="7607263" cy="627403"/>
        </p:xfrm>
        <a:graphic>
          <a:graphicData uri="http://schemas.openxmlformats.org/presentationml/2006/ole">
            <mc:AlternateContent xmlns:mc="http://schemas.openxmlformats.org/markup-compatibility/2006">
              <mc:Choice xmlns:v="urn:schemas-microsoft-com:vml" Requires="v">
                <p:oleObj spid="_x0000_s7785"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4" y="6008022"/>
                        <a:ext cx="7607263" cy="627403"/>
                      </a:xfrm>
                      <a:prstGeom prst="rect">
                        <a:avLst/>
                      </a:prstGeom>
                    </p:spPr>
                  </p:pic>
                </p:oleObj>
              </mc:Fallback>
            </mc:AlternateContent>
          </a:graphicData>
        </a:graphic>
      </p:graphicFrame>
      <p:graphicFrame>
        <p:nvGraphicFramePr>
          <p:cNvPr id="5" name="对象 4">
            <a:extLst>
              <a:ext uri="{FF2B5EF4-FFF2-40B4-BE49-F238E27FC236}">
                <a16:creationId xmlns=""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697483981"/>
              </p:ext>
            </p:extLst>
          </p:nvPr>
        </p:nvGraphicFramePr>
        <p:xfrm>
          <a:off x="4650064" y="4716250"/>
          <a:ext cx="2891865" cy="720318"/>
        </p:xfrm>
        <a:graphic>
          <a:graphicData uri="http://schemas.openxmlformats.org/presentationml/2006/ole">
            <mc:AlternateContent xmlns:mc="http://schemas.openxmlformats.org/markup-compatibility/2006">
              <mc:Choice xmlns:v="urn:schemas-microsoft-com:vml" Requires="v">
                <p:oleObj spid="_x0000_s7786"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0064" y="4716250"/>
                        <a:ext cx="2891865" cy="720318"/>
                      </a:xfrm>
                      <a:prstGeom prst="rect">
                        <a:avLst/>
                      </a:prstGeom>
                      <a:noFill/>
                    </p:spPr>
                  </p:pic>
                </p:oleObj>
              </mc:Fallback>
            </mc:AlternateContent>
          </a:graphicData>
        </a:graphic>
      </p:graphicFrame>
      <p:sp>
        <p:nvSpPr>
          <p:cNvPr id="13" name="任意多边形 19">
            <a:hlinkClick r:id="rId11" action="ppaction://hlinksldjump"/>
            <a:extLst>
              <a:ext uri="{FF2B5EF4-FFF2-40B4-BE49-F238E27FC236}">
                <a16:creationId xmlns="" xmlns:a16="http://schemas.microsoft.com/office/drawing/2014/main" id="{DD7942FD-3054-4D0B-A917-49A1AE4CE11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 xmlns:a16="http://schemas.microsoft.com/office/drawing/2014/main" id="{4F5952CB-708F-4159-90FA-5196A7A49F6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27694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 xmlns:a16="http://schemas.microsoft.com/office/drawing/2014/main"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endParaRPr lang="en-US" altLang="zh-CN"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Then, we can calculate the total time spent by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total time of boarding is:</a:t>
                </a: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21979064"/>
              </p:ext>
            </p:extLst>
          </p:nvPr>
        </p:nvGraphicFramePr>
        <p:xfrm>
          <a:off x="5095524" y="2957471"/>
          <a:ext cx="2000953" cy="806451"/>
        </p:xfrm>
        <a:graphic>
          <a:graphicData uri="http://schemas.openxmlformats.org/presentationml/2006/ole">
            <mc:AlternateContent xmlns:mc="http://schemas.openxmlformats.org/markup-compatibility/2006">
              <mc:Choice xmlns:v="urn:schemas-microsoft-com:vml" Requires="v">
                <p:oleObj spid="_x0000_s11732" name="AxMath" r:id="rId5" imgW="1043640" imgH="421920" progId="Equation.AxMath">
                  <p:embed/>
                </p:oleObj>
              </mc:Choice>
              <mc:Fallback>
                <p:oleObj name="AxMath" r:id="rId5" imgW="1043640" imgH="421920" progId="Equation.AxMath">
                  <p:embed/>
                  <p:pic>
                    <p:nvPicPr>
                      <p:cNvPr id="2" name="对象 1"/>
                      <p:cNvPicPr/>
                      <p:nvPr/>
                    </p:nvPicPr>
                    <p:blipFill>
                      <a:blip r:embed="rId6"/>
                      <a:stretch>
                        <a:fillRect/>
                      </a:stretch>
                    </p:blipFill>
                    <p:spPr>
                      <a:xfrm>
                        <a:off x="5095524" y="2957471"/>
                        <a:ext cx="2000953" cy="80645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49380381"/>
              </p:ext>
            </p:extLst>
          </p:nvPr>
        </p:nvGraphicFramePr>
        <p:xfrm>
          <a:off x="5239265" y="4499106"/>
          <a:ext cx="1713471" cy="434470"/>
        </p:xfrm>
        <a:graphic>
          <a:graphicData uri="http://schemas.openxmlformats.org/presentationml/2006/ole">
            <mc:AlternateContent xmlns:mc="http://schemas.openxmlformats.org/markup-compatibility/2006">
              <mc:Choice xmlns:v="urn:schemas-microsoft-com:vml" Requires="v">
                <p:oleObj spid="_x0000_s11733"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499106"/>
                        <a:ext cx="1713471" cy="434470"/>
                      </a:xfrm>
                      <a:prstGeom prst="rect">
                        <a:avLst/>
                      </a:prstGeom>
                    </p:spPr>
                  </p:pic>
                </p:oleObj>
              </mc:Fallback>
            </mc:AlternateContent>
          </a:graphicData>
        </a:graphic>
      </p:graphicFrame>
      <p:sp>
        <p:nvSpPr>
          <p:cNvPr id="11" name="任意多边形 19">
            <a:hlinkClick r:id="rId9" action="ppaction://hlinksldjump"/>
            <a:extLst>
              <a:ext uri="{FF2B5EF4-FFF2-40B4-BE49-F238E27FC236}">
                <a16:creationId xmlns="" xmlns:a16="http://schemas.microsoft.com/office/drawing/2014/main" id="{F1F74AE3-89AF-4B88-B95D-93D31D75354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 xmlns:a16="http://schemas.microsoft.com/office/drawing/2014/main" id="{3EFDC97D-D9A4-4D9D-BA69-F86E2A9F010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01084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3</a:t>
            </a:r>
            <a:br>
              <a:rPr lang="en-US" altLang="zh-CN" b="1" dirty="0">
                <a:latin typeface="+mj-lt"/>
              </a:rPr>
            </a:br>
            <a:r>
              <a:rPr lang="en-US" altLang="zh-CN" b="1" dirty="0">
                <a:latin typeface="+mj-lt"/>
              </a:rPr>
              <a:t>Optimization and Its Applications (Disembarking)</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 xmlns:a16="http://schemas.microsoft.com/office/drawing/2014/main" id="{077139A6-B06E-4614-9600-ACBD96EA047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7250463A-5373-43CA-A56F-DC7A962A60E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24459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 xmlns:a16="http://schemas.microsoft.com/office/drawing/2014/main" id="{D795DEA4-BFA0-43D6-9543-D94A2D827323}"/>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 xmlns:a16="http://schemas.microsoft.com/office/drawing/2014/main" id="{B21A5DC9-2913-4FF9-AB87-02847AEF89C1}"/>
                  </a:ext>
                </a:extLst>
              </p:cNvPr>
              <p:cNvSpPr>
                <a:spLocks noGrp="1"/>
              </p:cNvSpPr>
              <p:nvPr>
                <p:ph idx="1"/>
              </p:nvPr>
            </p:nvSpPr>
            <p:spPr>
              <a:xfrm>
                <a:off x="818712" y="2222287"/>
                <a:ext cx="10554574" cy="4843531"/>
              </a:xfrm>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definition of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definition on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Aisle occupation rate in brief</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aisle cells.</a:t>
                </a:r>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8712" y="2222287"/>
                <a:ext cx="10554574" cy="4843531"/>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658375580"/>
              </p:ext>
            </p:extLst>
          </p:nvPr>
        </p:nvGraphicFramePr>
        <p:xfrm>
          <a:off x="4232685" y="5789259"/>
          <a:ext cx="3726630" cy="621553"/>
        </p:xfrm>
        <a:graphic>
          <a:graphicData uri="http://schemas.openxmlformats.org/presentationml/2006/ole">
            <mc:AlternateContent xmlns:mc="http://schemas.openxmlformats.org/markup-compatibility/2006">
              <mc:Choice xmlns:v="urn:schemas-microsoft-com:vml" Requires="v">
                <p:oleObj spid="_x0000_s8438"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5" y="5789259"/>
                        <a:ext cx="3726630" cy="621553"/>
                      </a:xfrm>
                      <a:prstGeom prst="rect">
                        <a:avLst/>
                      </a:prstGeom>
                    </p:spPr>
                  </p:pic>
                </p:oleObj>
              </mc:Fallback>
            </mc:AlternateContent>
          </a:graphicData>
        </a:graphic>
      </p:graphicFrame>
      <p:sp>
        <p:nvSpPr>
          <p:cNvPr id="10" name="任意多边形 19">
            <a:hlinkClick r:id="rId7" action="ppaction://hlinksldjump"/>
            <a:extLst>
              <a:ext uri="{FF2B5EF4-FFF2-40B4-BE49-F238E27FC236}">
                <a16:creationId xmlns="" xmlns:a16="http://schemas.microsoft.com/office/drawing/2014/main" id="{B74458D7-9E1A-423C-A2D3-4362F99C098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75525622-EA02-4952-AD13-21CFBBE74B8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158292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8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
        <p:nvSpPr>
          <p:cNvPr id="10" name="标题 3">
            <a:extLst>
              <a:ext uri="{FF2B5EF4-FFF2-40B4-BE49-F238E27FC236}">
                <a16:creationId xmlns=""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 xmlns:a16="http://schemas.microsoft.com/office/drawing/2014/main" id="{59DC9CC3-9A40-41E3-B1AD-0BE0F81127A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 xmlns:a16="http://schemas.microsoft.com/office/drawing/2014/main" id="{9D8DE0DD-DEE7-4FBF-BA6B-38AA81C4342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055360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 xmlns:a16="http://schemas.microsoft.com/office/drawing/2014/main" id="{B21A5DC9-2913-4FF9-AB87-02847AEF89C1}"/>
              </a:ext>
            </a:extLst>
          </p:cNvPr>
          <p:cNvSpPr>
            <a:spLocks noGrp="1"/>
          </p:cNvSpPr>
          <p:nvPr>
            <p:ph idx="1"/>
          </p:nvPr>
        </p:nvSpPr>
        <p:spPr>
          <a:xfrm>
            <a:off x="818713" y="2222287"/>
            <a:ext cx="6486962" cy="3636511"/>
          </a:xfrm>
        </p:spPr>
        <p:txBody>
          <a:bodyPr anchor="t">
            <a:noAutofit/>
          </a:bodyPr>
          <a:lstStyle/>
          <a:p>
            <a:pPr marL="0" indent="0" algn="ctr">
              <a:spcBef>
                <a:spcPts val="600"/>
              </a:spcBef>
              <a:buClr>
                <a:srgbClr val="110087"/>
              </a:buClr>
              <a:buSzPct val="88000"/>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Claim 1 (the optimality of all cells being occupied)</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dirty="0"/>
          </a:p>
        </p:txBody>
      </p:sp>
      <p:pic>
        <p:nvPicPr>
          <p:cNvPr id="5" name="内容占位符 11">
            <a:extLst>
              <a:ext uri="{FF2B5EF4-FFF2-40B4-BE49-F238E27FC236}">
                <a16:creationId xmlns=""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833249" y="2647076"/>
            <a:ext cx="4099031"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标题 3">
            <a:extLst>
              <a:ext uri="{FF2B5EF4-FFF2-40B4-BE49-F238E27FC236}">
                <a16:creationId xmlns=""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任意多边形 19">
            <a:hlinkClick r:id="rId4" action="ppaction://hlinksldjump"/>
            <a:extLst>
              <a:ext uri="{FF2B5EF4-FFF2-40B4-BE49-F238E27FC236}">
                <a16:creationId xmlns="" xmlns:a16="http://schemas.microsoft.com/office/drawing/2014/main" id="{B9D07288-F4A6-44AB-A12E-A6ED2A6F8C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 xmlns:a16="http://schemas.microsoft.com/office/drawing/2014/main" id="{4DA4C002-2A77-41E5-9FCB-1BC492D5C1D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33897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starting point and destination of the passengers are exchanged.</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aisles are maximally </a:t>
            </a:r>
            <a:r>
              <a:rPr lang="en-US" altLang="zh-CN" dirty="0" err="1">
                <a:latin typeface="Times New Roman" panose="02020603050405020304" pitchFamily="18" charset="0"/>
                <a:cs typeface="Times New Roman" panose="02020603050405020304" pitchFamily="18" charset="0"/>
              </a:rPr>
              <a:t>utilised</a:t>
            </a:r>
            <a:r>
              <a:rPr lang="en-US" altLang="zh-CN" dirty="0">
                <a:latin typeface="Times New Roman" panose="02020603050405020304" pitchFamily="18" charset="0"/>
                <a:cs typeface="Times New Roman" panose="02020603050405020304" pitchFamily="18" charset="0"/>
              </a:rPr>
              <a:t> in terms of </a:t>
            </a:r>
            <a:r>
              <a:rPr lang="en-US" altLang="zh-CN" b="1"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There’s </a:t>
            </a:r>
            <a:r>
              <a:rPr lang="en-US" altLang="zh-CN" b="1" dirty="0">
                <a:latin typeface="Times New Roman" panose="02020603050405020304" pitchFamily="18" charset="0"/>
                <a:cs typeface="Times New Roman" panose="02020603050405020304" pitchFamily="18" charset="0"/>
              </a:rPr>
              <a:t>no possibility of offering cells</a:t>
            </a:r>
            <a:r>
              <a:rPr lang="en-US" altLang="zh-CN"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Passengers queue as the ideal way, having higher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 than boarding. Therefore</a:t>
            </a:r>
            <a:r>
              <a:rPr lang="en-US" altLang="zh-CN" b="1" dirty="0">
                <a:latin typeface="Times New Roman" panose="02020603050405020304" pitchFamily="18" charset="0"/>
                <a:cs typeface="Times New Roman" panose="02020603050405020304" pitchFamily="18" charset="0"/>
              </a:rPr>
              <a:t>, the time needed is shorter than boarding</a:t>
            </a:r>
            <a:r>
              <a:rPr lang="en-US" altLang="zh-CN"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307777"/>
          </a:xfrm>
          <a:prstGeom prst="rect">
            <a:avLst/>
          </a:prstGeom>
          <a:noFill/>
        </p:spPr>
        <p:txBody>
          <a:bodyPr wrap="square" rtlCol="0">
            <a:spAutoFit/>
          </a:bodyPr>
          <a:lstStyle/>
          <a:p>
            <a:pPr algn="ctr"/>
            <a:r>
              <a:rPr lang="en-US" altLang="zh-CN" sz="1400" b="1" dirty="0">
                <a:solidFill>
                  <a:srgbClr val="0F007B"/>
                </a:solidFill>
              </a:rPr>
              <a:t>Fig. The optimal disembarking strategy</a:t>
            </a:r>
            <a:endParaRPr lang="zh-CN" altLang="en-US" sz="1400" b="1" dirty="0">
              <a:solidFill>
                <a:srgbClr val="0F007B"/>
              </a:solidFill>
            </a:endParaRPr>
          </a:p>
        </p:txBody>
      </p:sp>
      <p:sp>
        <p:nvSpPr>
          <p:cNvPr id="10" name="标题 3">
            <a:extLst>
              <a:ext uri="{FF2B5EF4-FFF2-40B4-BE49-F238E27FC236}">
                <a16:creationId xmlns="" xmlns:a16="http://schemas.microsoft.com/office/drawing/2014/main" id="{BF74F1FE-7DAD-4E17-BE6B-B29EDC6A90C0}"/>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Modelling &amp; Optimization of Disembarking</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 xmlns:a16="http://schemas.microsoft.com/office/drawing/2014/main" id="{7E6C1F40-90F2-4934-800D-150A4EC500C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 xmlns:a16="http://schemas.microsoft.com/office/drawing/2014/main" id="{DECD6216-62C6-4019-AA31-454926B96F9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966574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 xmlns:a16="http://schemas.microsoft.com/office/drawing/2014/main" id="{016BC7E1-BEF4-438F-B6B9-EDB6F6E327D3}"/>
              </a:ext>
            </a:extLst>
          </p:cNvPr>
          <p:cNvSpPr>
            <a:spLocks noGrp="1"/>
          </p:cNvSpPr>
          <p:nvPr>
            <p:ph type="title"/>
          </p:nvPr>
        </p:nvSpPr>
        <p:spPr/>
        <p:txBody>
          <a:bodyPr anchor="ctr">
            <a:noAutofit/>
          </a:bodyPr>
          <a:lstStyle/>
          <a:p>
            <a:r>
              <a:rPr lang="en-US" altLang="zh-CN" dirty="0">
                <a:solidFill>
                  <a:srgbClr val="FFFFFF"/>
                </a:solidFill>
                <a:latin typeface="Times New Roman" panose="02020603050405020304" pitchFamily="18" charset="0"/>
                <a:cs typeface="Times New Roman" panose="02020603050405020304" pitchFamily="18" charset="0"/>
              </a:rPr>
              <a:t>Horizontal Optimization (Satisfactory Index)</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 xmlns:a16="http://schemas.microsoft.com/office/drawing/2014/main" id="{AA22997E-BB00-4546-B738-DEBD06CBE910}"/>
              </a:ext>
            </a:extLst>
          </p:cNvPr>
          <p:cNvSpPr>
            <a:spLocks noGrp="1"/>
          </p:cNvSpPr>
          <p:nvPr>
            <p:ph idx="1"/>
          </p:nvPr>
        </p:nvSpPr>
        <p:spPr>
          <a:xfrm>
            <a:off x="527309" y="2222287"/>
            <a:ext cx="11313592" cy="4727153"/>
          </a:xfrm>
        </p:spPr>
        <p:txBody>
          <a:bodyPr anchor="t">
            <a:noAutofit/>
          </a:bodyPr>
          <a:lstStyle/>
          <a:p>
            <a:pPr>
              <a:buClr>
                <a:srgbClr val="110087"/>
              </a:buClr>
              <a:buSzPct val="88000"/>
              <a:buFont typeface="Wingdings" panose="05000000000000000000" pitchFamily="2" charset="2"/>
              <a:buChar char="p"/>
            </a:pPr>
            <a:r>
              <a:rPr lang="en-US" altLang="zh-CN"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Standard variance of the boarding time of same-row passengers</a:t>
            </a:r>
          </a:p>
          <a:p>
            <a:pPr marL="457200" lvl="1" indent="0">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 xmlns:a16="http://schemas.microsoft.com/office/drawing/2014/main" id="{6E5D9548-C67E-4764-BDC9-096D5A956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123" y="3856097"/>
            <a:ext cx="7345754" cy="2910463"/>
          </a:xfrm>
          <a:prstGeom prst="rect">
            <a:avLst/>
          </a:prstGeom>
        </p:spPr>
      </p:pic>
      <p:sp>
        <p:nvSpPr>
          <p:cNvPr id="2" name="文本框 1"/>
          <p:cNvSpPr txBox="1"/>
          <p:nvPr/>
        </p:nvSpPr>
        <p:spPr>
          <a:xfrm>
            <a:off x="7965211" y="2699087"/>
            <a:ext cx="3951890" cy="923330"/>
          </a:xfrm>
          <a:prstGeom prst="rect">
            <a:avLst/>
          </a:prstGeom>
          <a:noFill/>
          <a:ln w="28575">
            <a:solidFill>
              <a:srgbClr val="150264"/>
            </a:solidFill>
          </a:ln>
        </p:spPr>
        <p:txBody>
          <a:bodyPr wrap="square" rtlCol="0">
            <a:spAutoFit/>
          </a:bodyPr>
          <a:lstStyle/>
          <a:p>
            <a:pPr marL="0" lvl="1"/>
            <a:r>
              <a:rPr lang="en-US" altLang="zh-CN"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endParaRPr lang="zh-CN" altLang="en-US" dirty="0"/>
          </a:p>
        </p:txBody>
      </p:sp>
      <p:sp>
        <p:nvSpPr>
          <p:cNvPr id="4" name="右大括号 3"/>
          <p:cNvSpPr/>
          <p:nvPr/>
        </p:nvSpPr>
        <p:spPr>
          <a:xfrm>
            <a:off x="7421651" y="2586097"/>
            <a:ext cx="314960" cy="108712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任意多边形 19">
            <a:hlinkClick r:id="rId4" action="ppaction://hlinksldjump"/>
            <a:extLst>
              <a:ext uri="{FF2B5EF4-FFF2-40B4-BE49-F238E27FC236}">
                <a16:creationId xmlns="" xmlns:a16="http://schemas.microsoft.com/office/drawing/2014/main" id="{35AC7BF5-6B92-41AF-BC52-615B57E4360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 xmlns:a16="http://schemas.microsoft.com/office/drawing/2014/main" id="{096CFD9A-C91D-462B-AE8C-91FBF668B99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518204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0" y="-326474"/>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pic>
        <p:nvPicPr>
          <p:cNvPr id="5" name="Content Placeholder 4">
            <a:extLst>
              <a:ext uri="{FF2B5EF4-FFF2-40B4-BE49-F238E27FC236}">
                <a16:creationId xmlns=""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8801"/>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
        <p:nvSpPr>
          <p:cNvPr id="21" name="任意多边形 19">
            <a:hlinkClick r:id="rId9" action="ppaction://hlinksldjump"/>
            <a:extLst>
              <a:ext uri="{FF2B5EF4-FFF2-40B4-BE49-F238E27FC236}">
                <a16:creationId xmlns="" xmlns:a16="http://schemas.microsoft.com/office/drawing/2014/main" id="{C668DA1C-7FE8-48B1-9A2D-82811378BD4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 xmlns:a16="http://schemas.microsoft.com/office/drawing/2014/main" id="{D74EC81E-40C7-454C-868E-CCCE1107FBB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130272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solidFill>
                  <a:srgbClr val="FFFFFF"/>
                </a:solidFill>
                <a:latin typeface="Times New Roman" panose="02020603050405020304" pitchFamily="18" charset="0"/>
                <a:cs typeface="Times New Roman" panose="02020603050405020304" pitchFamily="18" charset="0"/>
              </a:rPr>
              <a:t>Results of Simulation</a:t>
            </a: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grpSp>
        <p:nvGrpSpPr>
          <p:cNvPr id="3" name="组合 2"/>
          <p:cNvGrpSpPr/>
          <p:nvPr/>
        </p:nvGrpSpPr>
        <p:grpSpPr>
          <a:xfrm>
            <a:off x="4545614" y="2011680"/>
            <a:ext cx="7429519" cy="4829156"/>
            <a:chOff x="4064370" y="2555149"/>
            <a:chExt cx="6522350" cy="4239500"/>
          </a:xfrm>
        </p:grpSpPr>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2508" r="78068"/>
            <a:stretch/>
          </p:blipFill>
          <p:spPr>
            <a:xfrm>
              <a:off x="4064370"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7" cstate="print">
              <a:extLst>
                <a:ext uri="{28A0092B-C50C-407E-A947-70E740481C1C}">
                  <a14:useLocalDpi xmlns:a14="http://schemas.microsoft.com/office/drawing/2010/main" val="0"/>
                </a:ext>
              </a:extLst>
            </a:blip>
            <a:srcRect l="3443" r="22312"/>
            <a:stretch/>
          </p:blipFill>
          <p:spPr>
            <a:xfrm>
              <a:off x="5748239" y="2555149"/>
              <a:ext cx="4838481" cy="4239500"/>
            </a:xfrm>
            <a:prstGeom prst="rect">
              <a:avLst/>
            </a:prstGeom>
          </p:spPr>
        </p:pic>
      </p:grpSp>
      <p:sp>
        <p:nvSpPr>
          <p:cNvPr id="6" name="内容占位符 5">
            <a:extLst>
              <a:ext uri="{FF2B5EF4-FFF2-40B4-BE49-F238E27FC236}">
                <a16:creationId xmlns="" xmlns:a16="http://schemas.microsoft.com/office/drawing/2014/main" id="{8D448217-289C-44BB-AD46-CAA1E6DBF0A2}"/>
              </a:ext>
            </a:extLst>
          </p:cNvPr>
          <p:cNvSpPr>
            <a:spLocks noGrp="1"/>
          </p:cNvSpPr>
          <p:nvPr>
            <p:ph idx="1"/>
          </p:nvPr>
        </p:nvSpPr>
        <p:spPr/>
        <p:txBody>
          <a:bodyPr anchor="t"/>
          <a:lstStyle/>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Shortest time: </a:t>
            </a:r>
            <a:r>
              <a:rPr lang="en-US" altLang="zh-CN" dirty="0">
                <a:latin typeface="Times New Roman" panose="02020603050405020304" pitchFamily="18" charset="0"/>
                <a:cs typeface="Times New Roman" panose="02020603050405020304" pitchFamily="18" charset="0"/>
              </a:rPr>
              <a:t>Steffen Sub-Perfect</a:t>
            </a:r>
          </a:p>
          <a:p>
            <a:pPr>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Most Satisfactory: </a:t>
            </a:r>
            <a:r>
              <a:rPr lang="en-US" altLang="zh-CN" dirty="0">
                <a:latin typeface="Times New Roman" panose="02020603050405020304" pitchFamily="18" charset="0"/>
                <a:cs typeface="Times New Roman" panose="02020603050405020304" pitchFamily="18" charset="0"/>
              </a:rPr>
              <a:t>Back to Front</a:t>
            </a:r>
            <a:endParaRPr lang="zh-CN" altLang="en-US"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rotWithShape="1">
          <a:blip r:embed="rId7" cstate="print">
            <a:extLst>
              <a:ext uri="{28A0092B-C50C-407E-A947-70E740481C1C}">
                <a14:useLocalDpi xmlns:a14="http://schemas.microsoft.com/office/drawing/2010/main" val="0"/>
              </a:ext>
            </a:extLst>
          </a:blip>
          <a:srcRect l="77566" t="64411" b="18094"/>
          <a:stretch/>
        </p:blipFill>
        <p:spPr>
          <a:xfrm>
            <a:off x="3943767" y="5435764"/>
            <a:ext cx="1461977" cy="741681"/>
          </a:xfrm>
          <a:prstGeom prst="rect">
            <a:avLst/>
          </a:prstGeom>
        </p:spPr>
      </p:pic>
      <p:sp>
        <p:nvSpPr>
          <p:cNvPr id="18" name="任意多边形 19">
            <a:hlinkClick r:id="rId8" action="ppaction://hlinksldjump"/>
            <a:extLst>
              <a:ext uri="{FF2B5EF4-FFF2-40B4-BE49-F238E27FC236}">
                <a16:creationId xmlns="" xmlns:a16="http://schemas.microsoft.com/office/drawing/2014/main" id="{0E6D6F99-367A-480D-807E-1145F0E47A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 xmlns:a16="http://schemas.microsoft.com/office/drawing/2014/main" id="{06864269-82E6-4E33-9BA2-125597F787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56302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1</a:t>
            </a:r>
            <a:br>
              <a:rPr lang="en-US" altLang="zh-CN" b="1" dirty="0">
                <a:latin typeface="+mj-lt"/>
              </a:rPr>
            </a:br>
            <a:r>
              <a:rPr lang="en-US" altLang="zh-CN" b="1" dirty="0">
                <a:latin typeface="+mj-lt"/>
              </a:rPr>
              <a:t>The structure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 xmlns:a16="http://schemas.microsoft.com/office/drawing/2014/main" id="{0D34D7B9-780C-4E33-905F-D19BD2A93A13}"/>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9A080F05-10CB-4D7F-B481-400962DB79F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845120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4</a:t>
            </a:r>
            <a:br>
              <a:rPr lang="en-US" altLang="zh-CN" b="1" dirty="0">
                <a:latin typeface="+mj-lt"/>
              </a:rPr>
            </a:br>
            <a:r>
              <a:rPr lang="en-US" altLang="zh-CN" b="1" dirty="0">
                <a:latin typeface="+mj-lt"/>
              </a:rPr>
              <a:t>Sensitivity Analysis</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 xmlns:a16="http://schemas.microsoft.com/office/drawing/2014/main" id="{2BE894C9-A1D3-4D28-A54F-B7601CAE9F9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26D80F57-AF09-47F1-8D5A-4F841BEC2D3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409105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idx="1"/>
          </p:nvPr>
        </p:nvSpPr>
        <p:spPr>
          <a:xfrm>
            <a:off x="818712" y="2222287"/>
            <a:ext cx="10554574" cy="4276235"/>
          </a:xfrm>
        </p:spPr>
        <p:txBody>
          <a:bodyPr anchor="t">
            <a:noAutofit/>
          </a:bodyPr>
          <a:lstStyle/>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flipV="1">
            <a:off x="4671060" y="2222287"/>
            <a:ext cx="459953" cy="4599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5392435" y="2251508"/>
            <a:ext cx="703564" cy="430732"/>
          </a:xfrm>
          <a:custGeom>
            <a:avLst/>
            <a:gdLst>
              <a:gd name="connsiteX0" fmla="*/ 0 w 703564"/>
              <a:gd name="connsiteY0" fmla="*/ 430732 h 430732"/>
              <a:gd name="connsiteX1" fmla="*/ 274320 w 703564"/>
              <a:gd name="connsiteY1" fmla="*/ 11632 h 430732"/>
              <a:gd name="connsiteX2" fmla="*/ 655320 w 703564"/>
              <a:gd name="connsiteY2" fmla="*/ 118312 h 430732"/>
              <a:gd name="connsiteX3" fmla="*/ 685800 w 703564"/>
              <a:gd name="connsiteY3" fmla="*/ 133552 h 430732"/>
            </a:gdLst>
            <a:ahLst/>
            <a:cxnLst>
              <a:cxn ang="0">
                <a:pos x="connsiteX0" y="connsiteY0"/>
              </a:cxn>
              <a:cxn ang="0">
                <a:pos x="connsiteX1" y="connsiteY1"/>
              </a:cxn>
              <a:cxn ang="0">
                <a:pos x="connsiteX2" y="connsiteY2"/>
              </a:cxn>
              <a:cxn ang="0">
                <a:pos x="connsiteX3" y="connsiteY3"/>
              </a:cxn>
            </a:cxnLst>
            <a:rect l="l" t="t" r="r" b="b"/>
            <a:pathLst>
              <a:path w="703564" h="430732">
                <a:moveTo>
                  <a:pt x="0" y="430732"/>
                </a:moveTo>
                <a:cubicBezTo>
                  <a:pt x="82550" y="247217"/>
                  <a:pt x="165100" y="63702"/>
                  <a:pt x="274320" y="11632"/>
                </a:cubicBezTo>
                <a:cubicBezTo>
                  <a:pt x="383540" y="-40438"/>
                  <a:pt x="586740" y="97992"/>
                  <a:pt x="655320" y="118312"/>
                </a:cubicBezTo>
                <a:cubicBezTo>
                  <a:pt x="723900" y="138632"/>
                  <a:pt x="704850" y="136092"/>
                  <a:pt x="685800" y="13355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932680" y="4363720"/>
            <a:ext cx="198333" cy="670560"/>
            <a:chOff x="4932680" y="4363720"/>
            <a:chExt cx="198333" cy="670560"/>
          </a:xfrm>
        </p:grpSpPr>
        <p:cxnSp>
          <p:nvCxnSpPr>
            <p:cNvPr id="9" name="直接连接符 8"/>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932680" y="4500880"/>
              <a:ext cx="198333"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5399948" y="4363720"/>
            <a:ext cx="198333" cy="670560"/>
            <a:chOff x="4940193" y="4363720"/>
            <a:chExt cx="198333" cy="670560"/>
          </a:xfrm>
        </p:grpSpPr>
        <p:cxnSp>
          <p:nvCxnSpPr>
            <p:cNvPr id="16" name="直接连接符 15"/>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940193" y="4650740"/>
              <a:ext cx="198333" cy="96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任意多边形 19">
            <a:hlinkClick r:id="rId3" action="ppaction://hlinksldjump"/>
            <a:extLst>
              <a:ext uri="{FF2B5EF4-FFF2-40B4-BE49-F238E27FC236}">
                <a16:creationId xmlns="" xmlns:a16="http://schemas.microsoft.com/office/drawing/2014/main" id="{A9DA9DB8-2D94-4AD6-9A36-70D1D109484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 xmlns:a16="http://schemas.microsoft.com/office/drawing/2014/main" id="{BFAD4968-A120-4BFE-9220-ED4E013BBD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649511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8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 xmlns:a16="http://schemas.microsoft.com/office/drawing/2014/main" id="{7A128B1A-2D8C-452B-A63C-9680FB38943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56CD0104-E2FA-4EFB-BC01-AACAD6104104}"/>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02965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5</a:t>
            </a:r>
            <a:br>
              <a:rPr lang="en-US" altLang="zh-CN" b="1" dirty="0">
                <a:latin typeface="+mj-lt"/>
              </a:rPr>
            </a:br>
            <a:r>
              <a:rPr lang="en-US" altLang="zh-CN" b="1" dirty="0">
                <a:latin typeface="+mj-lt"/>
              </a:rPr>
              <a:t>Extensions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 xmlns:a16="http://schemas.microsoft.com/office/drawing/2014/main" id="{C9A8DDF3-8E64-4BBD-8723-C8AAFC92642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81EA125B-DF61-440C-BDC8-A5BB389E9CE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70639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 xmlns:a16="http://schemas.microsoft.com/office/drawing/2014/main"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423233"/>
            <a:chOff x="2779776" y="1975612"/>
            <a:chExt cx="8841511" cy="4423233"/>
          </a:xfrm>
        </p:grpSpPr>
        <p:grpSp>
          <p:nvGrpSpPr>
            <p:cNvPr id="8" name="组合 7"/>
            <p:cNvGrpSpPr/>
            <p:nvPr/>
          </p:nvGrpSpPr>
          <p:grpSpPr>
            <a:xfrm>
              <a:off x="4553434" y="1975612"/>
              <a:ext cx="7067853" cy="4423233"/>
              <a:chOff x="2562074" y="1975612"/>
              <a:chExt cx="7067853" cy="4423233"/>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Flying Wing</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
        <p:nvSpPr>
          <p:cNvPr id="19" name="任意多边形 19">
            <a:hlinkClick r:id="rId4" action="ppaction://hlinksldjump"/>
            <a:extLst>
              <a:ext uri="{FF2B5EF4-FFF2-40B4-BE49-F238E27FC236}">
                <a16:creationId xmlns="" xmlns:a16="http://schemas.microsoft.com/office/drawing/2014/main" id="{D5E9044C-18B2-44C9-8091-41432A5707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 xmlns:a16="http://schemas.microsoft.com/office/drawing/2014/main" id="{F38A1E43-5DA4-42E4-8B01-761EA31B9B7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983839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 xmlns:a16="http://schemas.microsoft.com/office/drawing/2014/main"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617995"/>
            <a:chOff x="211084" y="1885951"/>
            <a:chExt cx="11769833" cy="4617995"/>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TETA</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11" name="任意多边形 19">
            <a:hlinkClick r:id="rId4" action="ppaction://hlinksldjump"/>
            <a:extLst>
              <a:ext uri="{FF2B5EF4-FFF2-40B4-BE49-F238E27FC236}">
                <a16:creationId xmlns="" xmlns:a16="http://schemas.microsoft.com/office/drawing/2014/main" id="{0DD0ABF7-6C20-4892-88E9-BA6B5DB3FF5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 xmlns:a16="http://schemas.microsoft.com/office/drawing/2014/main" id="{813B3045-A5C5-473E-8109-23D53EB3B6A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938546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 xmlns:a16="http://schemas.microsoft.com/office/drawing/2014/main" id="{0A4217E1-CF2E-4122-90DD-9FCE7A729D62}"/>
              </a:ext>
            </a:extLst>
          </p:cNvPr>
          <p:cNvSpPr>
            <a:spLocks noGrp="1"/>
          </p:cNvSpPr>
          <p:nvPr>
            <p:ph type="title"/>
          </p:nvPr>
        </p:nvSpPr>
        <p:spPr>
          <a:xfrm>
            <a:off x="810000" y="447188"/>
            <a:ext cx="10981950"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09999" y="4096807"/>
                <a:ext cx="9734175" cy="273071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09999" y="4096807"/>
                <a:ext cx="9734175" cy="2730713"/>
              </a:xfrm>
              <a:blipFill>
                <a:blip r:embed="rId4"/>
                <a:stretch>
                  <a:fillRect/>
                </a:stretch>
              </a:blipFill>
            </p:spPr>
            <p:txBody>
              <a:bodyPr/>
              <a:lstStyle/>
              <a:p>
                <a:r>
                  <a:rPr lang="zh-CN" altLang="en-US">
                    <a:noFill/>
                  </a:rPr>
                  <a:t> </a:t>
                </a:r>
              </a:p>
            </p:txBody>
          </p:sp>
        </mc:Fallback>
      </mc:AlternateContent>
      <p:sp>
        <p:nvSpPr>
          <p:cNvPr id="10" name="任意多边形 19">
            <a:hlinkClick r:id="rId5" action="ppaction://hlinksldjump"/>
            <a:extLst>
              <a:ext uri="{FF2B5EF4-FFF2-40B4-BE49-F238E27FC236}">
                <a16:creationId xmlns="" xmlns:a16="http://schemas.microsoft.com/office/drawing/2014/main" id="{E4C07125-D96C-4FBA-853B-7DB8E3351AE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136D875C-45FC-4D9F-912E-D4D7B4C55B7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633061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 xmlns:a16="http://schemas.microsoft.com/office/drawing/2014/main" id="{0A4217E1-CF2E-4122-90DD-9FCE7A729D62}"/>
              </a:ext>
            </a:extLst>
          </p:cNvPr>
          <p:cNvSpPr>
            <a:spLocks noGrp="1"/>
          </p:cNvSpPr>
          <p:nvPr>
            <p:ph type="title"/>
          </p:nvPr>
        </p:nvSpPr>
        <p:spPr>
          <a:xfrm>
            <a:off x="809999" y="447188"/>
            <a:ext cx="10820025"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150238"/>
            <a:chOff x="411480" y="2291440"/>
            <a:chExt cx="7591676" cy="3150238"/>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307777"/>
            </a:xfrm>
            <a:prstGeom prst="rect">
              <a:avLst/>
            </a:prstGeom>
            <a:noFill/>
          </p:spPr>
          <p:txBody>
            <a:bodyPr wrap="square" rtlCol="0">
              <a:spAutoFit/>
            </a:bodyPr>
            <a:lstStyle/>
            <a:p>
              <a:pPr algn="ctr"/>
              <a:r>
                <a:rPr lang="en-US" altLang="zh-CN" sz="1400" b="1" dirty="0">
                  <a:solidFill>
                    <a:schemeClr val="accent1"/>
                  </a:solidFill>
                </a:rPr>
                <a:t>Fig. Flow chart for the optimal boarding method</a:t>
              </a:r>
              <a:endParaRPr lang="zh-CN" altLang="en-US" sz="1400" b="1" dirty="0">
                <a:solidFill>
                  <a:schemeClr val="accent1"/>
                </a:solidFill>
              </a:endParaRPr>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323165"/>
          </a:xfrm>
          <a:prstGeom prst="rect">
            <a:avLst/>
          </a:prstGeom>
          <a:noFill/>
          <a:ln w="28575">
            <a:solidFill>
              <a:srgbClr val="0F007B"/>
            </a:solidFill>
            <a:prstDash val="sysDash"/>
          </a:ln>
        </p:spPr>
        <p:txBody>
          <a:bodyPr wrap="square" rtlCol="0">
            <a:spAutoFit/>
          </a:bodyPr>
          <a:lstStyle/>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
        <p:nvSpPr>
          <p:cNvPr id="18" name="任意多边形 19">
            <a:hlinkClick r:id="rId6" action="ppaction://hlinksldjump"/>
            <a:extLst>
              <a:ext uri="{FF2B5EF4-FFF2-40B4-BE49-F238E27FC236}">
                <a16:creationId xmlns="" xmlns:a16="http://schemas.microsoft.com/office/drawing/2014/main" id="{4C9FE219-7B61-4A77-97AB-BDBC7F6C7C0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B2941904-929D-4E1C-8741-C4CD1D27B28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080603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en-US" altLang="zh-CN" sz="1800" dirty="0">
                    <a:latin typeface="Times New Roman" panose="02020603050405020304" pitchFamily="18" charset="0"/>
                  </a:rPr>
                  <a:t>Steffen sub-perfect</a:t>
                </a:r>
              </a:p>
              <a:p>
                <a:pPr lvl="1">
                  <a:buFont typeface="Wingdings" panose="05000000000000000000" pitchFamily="2" charset="2"/>
                  <a:buChar char="p"/>
                </a:pPr>
                <a:r>
                  <a:rPr lang="en-US" altLang="zh-CN" sz="1800" dirty="0">
                    <a:latin typeface="Times New Roman" panose="02020603050405020304" pitchFamily="18" charset="0"/>
                  </a:rPr>
                  <a:t>The key of our model – maintaining optimality</a:t>
                </a:r>
              </a:p>
              <a:p>
                <a:pPr lvl="2">
                  <a:buFont typeface="Wingdings" panose="05000000000000000000" pitchFamily="2" charset="2"/>
                  <a:buChar char="p"/>
                </a:pPr>
                <a:r>
                  <a:rPr lang="en-US" altLang="zh-CN" sz="1800" dirty="0">
                    <a:latin typeface="Times New Roman" panose="02020603050405020304" pitchFamily="18" charset="0"/>
                  </a:rPr>
                  <a:t>Boarding from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𝐿</m:t>
                        </m:r>
                      </m:e>
                      <m:sub>
                        <m:r>
                          <a:rPr lang="en-US" altLang="zh-CN" sz="1800" i="1">
                            <a:latin typeface="Cambria Math" panose="02040503050406030204" pitchFamily="18" charset="0"/>
                          </a:rPr>
                          <m:t>4</m:t>
                        </m:r>
                      </m:sub>
                    </m:sSub>
                  </m:oMath>
                </a14:m>
                <a:r>
                  <a:rPr lang="zh-CN" altLang="en-US" sz="1800" dirty="0">
                    <a:latin typeface="Times New Roman" panose="02020603050405020304" pitchFamily="18" charset="0"/>
                  </a:rPr>
                  <a:t> </a:t>
                </a:r>
                <a:r>
                  <a:rPr lang="en-US" altLang="zh-CN" sz="1800" dirty="0">
                    <a:latin typeface="Times New Roman" panose="02020603050405020304" pitchFamily="18" charset="0"/>
                  </a:rPr>
                  <a:t>to </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𝐿</m:t>
                        </m:r>
                      </m:e>
                      <m:sub>
                        <m:r>
                          <a:rPr lang="en-US" altLang="zh-CN" sz="1800" i="1" dirty="0">
                            <a:latin typeface="Cambria Math" panose="02040503050406030204" pitchFamily="18" charset="0"/>
                          </a:rPr>
                          <m:t>1</m:t>
                        </m:r>
                      </m:sub>
                    </m:sSub>
                  </m:oMath>
                </a14:m>
                <a:r>
                  <a:rPr lang="en-US" altLang="zh-CN" sz="1800" dirty="0">
                    <a:latin typeface="Times New Roman" panose="02020603050405020304" pitchFamily="18" charset="0"/>
                  </a:rPr>
                  <a:t> (inner to outer)</a:t>
                </a:r>
              </a:p>
              <a:p>
                <a:pPr lvl="2">
                  <a:buFont typeface="Wingdings" panose="05000000000000000000" pitchFamily="2" charset="2"/>
                  <a:buChar char="p"/>
                </a:pPr>
                <a:r>
                  <a:rPr lang="en-US" altLang="zh-CN" sz="1800" i="1" dirty="0">
                    <a:latin typeface="Times New Roman" panose="02020603050405020304" pitchFamily="18" charset="0"/>
                  </a:rPr>
                  <a:t>Backup Passengers</a:t>
                </a:r>
              </a:p>
              <a:p>
                <a:pPr lvl="2">
                  <a:buFont typeface="Wingdings" panose="05000000000000000000" pitchFamily="2" charset="2"/>
                  <a:buChar char="p"/>
                </a:pPr>
                <a:r>
                  <a:rPr lang="en-US" altLang="zh-CN" sz="1800" dirty="0">
                    <a:latin typeface="Times New Roman" panose="02020603050405020304" pitchFamily="18" charset="0"/>
                  </a:rPr>
                  <a:t>Greedy Algorithm</a:t>
                </a:r>
                <a:endParaRPr lang="zh-CN" altLang="en-US" sz="1800" dirty="0">
                  <a:latin typeface="Times New Roman" panose="02020603050405020304" pitchFamily="18" charset="0"/>
                </a:endParaRPr>
              </a:p>
              <a:p>
                <a:endParaRPr lang="zh-CN" altLang="en-US"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 xmlns:a16="http://schemas.microsoft.com/office/drawing/2014/main"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3533775" y="2241038"/>
            <a:ext cx="3208866" cy="1695878"/>
          </a:xfrm>
          <a:prstGeom prst="rect">
            <a:avLst/>
          </a:prstGeom>
        </p:spPr>
      </p:pic>
      <p:grpSp>
        <p:nvGrpSpPr>
          <p:cNvPr id="2" name="组合 1"/>
          <p:cNvGrpSpPr/>
          <p:nvPr/>
        </p:nvGrpSpPr>
        <p:grpSpPr>
          <a:xfrm>
            <a:off x="3460593" y="4433419"/>
            <a:ext cx="3552567" cy="2152673"/>
            <a:chOff x="6489699" y="2786848"/>
            <a:chExt cx="5223607" cy="3165237"/>
          </a:xfrm>
        </p:grpSpPr>
        <p:sp>
          <p:nvSpPr>
            <p:cNvPr id="6" name="文本框 5"/>
            <p:cNvSpPr txBox="1"/>
            <p:nvPr/>
          </p:nvSpPr>
          <p:spPr>
            <a:xfrm>
              <a:off x="7367295" y="5499537"/>
              <a:ext cx="3468414" cy="452548"/>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5124" y="1981721"/>
            <a:ext cx="4967885" cy="3552304"/>
          </a:xfrm>
          <a:prstGeom prst="rect">
            <a:avLst/>
          </a:prstGeom>
        </p:spPr>
      </p:pic>
      <p:sp>
        <p:nvSpPr>
          <p:cNvPr id="14" name="任意多边形 19">
            <a:hlinkClick r:id="rId7" action="ppaction://hlinksldjump"/>
            <a:extLst>
              <a:ext uri="{FF2B5EF4-FFF2-40B4-BE49-F238E27FC236}">
                <a16:creationId xmlns="" xmlns:a16="http://schemas.microsoft.com/office/drawing/2014/main" id="{3F8C9351-BB65-4A45-B1E2-5EA8F6724F8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4C0F7549-7D38-42D2-879F-3FD63C65A52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797102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 xmlns:a16="http://schemas.microsoft.com/office/drawing/2014/main"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648051"/>
            <a:ext cx="10058400" cy="3924074"/>
          </a:xfrm>
          <a:prstGeom prst="rect">
            <a:avLst/>
          </a:prstGeom>
        </p:spPr>
      </p:pic>
      <p:sp>
        <p:nvSpPr>
          <p:cNvPr id="10" name="任意多边形 19">
            <a:hlinkClick r:id="rId4" action="ppaction://hlinksldjump"/>
            <a:extLst>
              <a:ext uri="{FF2B5EF4-FFF2-40B4-BE49-F238E27FC236}">
                <a16:creationId xmlns="" xmlns:a16="http://schemas.microsoft.com/office/drawing/2014/main" id="{D93EABDC-FB86-4E30-830B-A695E50670B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A214D4CE-2369-490A-8E6A-477D1AAB4E6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405471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椭圆 56"/>
          <p:cNvSpPr/>
          <p:nvPr/>
        </p:nvSpPr>
        <p:spPr>
          <a:xfrm>
            <a:off x="5380863" y="4471997"/>
            <a:ext cx="9170037" cy="4091258"/>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857366" y="5985889"/>
            <a:ext cx="3134074" cy="307777"/>
          </a:xfrm>
          <a:prstGeom prst="rect">
            <a:avLst/>
          </a:prstGeom>
          <a:noFill/>
        </p:spPr>
        <p:txBody>
          <a:bodyPr wrap="square" rtlCol="0">
            <a:spAutoFit/>
          </a:bodyPr>
          <a:lstStyle/>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pic>
        <p:nvPicPr>
          <p:cNvPr id="69" name="图片 6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61946" y="2687858"/>
            <a:ext cx="6124915" cy="3141908"/>
          </a:xfrm>
          <a:custGeom>
            <a:avLst/>
            <a:gdLst>
              <a:gd name="connsiteX0" fmla="*/ 0 w 6124915"/>
              <a:gd name="connsiteY0" fmla="*/ 0 h 3141908"/>
              <a:gd name="connsiteX1" fmla="*/ 2223068 w 6124915"/>
              <a:gd name="connsiteY1" fmla="*/ 0 h 3141908"/>
              <a:gd name="connsiteX2" fmla="*/ 2198899 w 6124915"/>
              <a:gd name="connsiteY2" fmla="*/ 24169 h 3141908"/>
              <a:gd name="connsiteX3" fmla="*/ 2176039 w 6124915"/>
              <a:gd name="connsiteY3" fmla="*/ 54649 h 3141908"/>
              <a:gd name="connsiteX4" fmla="*/ 2153179 w 6124915"/>
              <a:gd name="connsiteY4" fmla="*/ 207049 h 3141908"/>
              <a:gd name="connsiteX5" fmla="*/ 2145559 w 6124915"/>
              <a:gd name="connsiteY5" fmla="*/ 237529 h 3141908"/>
              <a:gd name="connsiteX6" fmla="*/ 2130319 w 6124915"/>
              <a:gd name="connsiteY6" fmla="*/ 283249 h 3141908"/>
              <a:gd name="connsiteX7" fmla="*/ 2137939 w 6124915"/>
              <a:gd name="connsiteY7" fmla="*/ 443269 h 3141908"/>
              <a:gd name="connsiteX8" fmla="*/ 2145559 w 6124915"/>
              <a:gd name="connsiteY8" fmla="*/ 549949 h 3141908"/>
              <a:gd name="connsiteX9" fmla="*/ 2153179 w 6124915"/>
              <a:gd name="connsiteY9" fmla="*/ 588049 h 3141908"/>
              <a:gd name="connsiteX10" fmla="*/ 2176039 w 6124915"/>
              <a:gd name="connsiteY10" fmla="*/ 618529 h 3141908"/>
              <a:gd name="connsiteX11" fmla="*/ 2183659 w 6124915"/>
              <a:gd name="connsiteY11" fmla="*/ 641389 h 3141908"/>
              <a:gd name="connsiteX12" fmla="*/ 2229379 w 6124915"/>
              <a:gd name="connsiteY12" fmla="*/ 702349 h 3141908"/>
              <a:gd name="connsiteX13" fmla="*/ 2244923 w 6124915"/>
              <a:gd name="connsiteY13" fmla="*/ 732339 h 3141908"/>
              <a:gd name="connsiteX14" fmla="*/ 2244377 w 6124915"/>
              <a:gd name="connsiteY14" fmla="*/ 732155 h 3141908"/>
              <a:gd name="connsiteX15" fmla="*/ 2240351 w 6124915"/>
              <a:gd name="connsiteY15" fmla="*/ 727286 h 3141908"/>
              <a:gd name="connsiteX16" fmla="*/ 2243450 w 6124915"/>
              <a:gd name="connsiteY16" fmla="*/ 731843 h 3141908"/>
              <a:gd name="connsiteX17" fmla="*/ 2244377 w 6124915"/>
              <a:gd name="connsiteY17" fmla="*/ 732155 h 3141908"/>
              <a:gd name="connsiteX18" fmla="*/ 2246061 w 6124915"/>
              <a:gd name="connsiteY18" fmla="*/ 734192 h 3141908"/>
              <a:gd name="connsiteX19" fmla="*/ 2290339 w 6124915"/>
              <a:gd name="connsiteY19" fmla="*/ 793789 h 3141908"/>
              <a:gd name="connsiteX20" fmla="*/ 2305579 w 6124915"/>
              <a:gd name="connsiteY20" fmla="*/ 816649 h 3141908"/>
              <a:gd name="connsiteX21" fmla="*/ 2358919 w 6124915"/>
              <a:gd name="connsiteY21" fmla="*/ 869989 h 3141908"/>
              <a:gd name="connsiteX22" fmla="*/ 2389399 w 6124915"/>
              <a:gd name="connsiteY22" fmla="*/ 900469 h 3141908"/>
              <a:gd name="connsiteX23" fmla="*/ 2419879 w 6124915"/>
              <a:gd name="connsiteY23" fmla="*/ 930949 h 3141908"/>
              <a:gd name="connsiteX24" fmla="*/ 2450359 w 6124915"/>
              <a:gd name="connsiteY24" fmla="*/ 946189 h 3141908"/>
              <a:gd name="connsiteX25" fmla="*/ 2473219 w 6124915"/>
              <a:gd name="connsiteY25" fmla="*/ 961429 h 3141908"/>
              <a:gd name="connsiteX26" fmla="*/ 2496079 w 6124915"/>
              <a:gd name="connsiteY26" fmla="*/ 969049 h 3141908"/>
              <a:gd name="connsiteX27" fmla="*/ 2541799 w 6124915"/>
              <a:gd name="connsiteY27" fmla="*/ 999529 h 3141908"/>
              <a:gd name="connsiteX28" fmla="*/ 2595139 w 6124915"/>
              <a:gd name="connsiteY28" fmla="*/ 1037629 h 3141908"/>
              <a:gd name="connsiteX29" fmla="*/ 2640859 w 6124915"/>
              <a:gd name="connsiteY29" fmla="*/ 1060489 h 3141908"/>
              <a:gd name="connsiteX30" fmla="*/ 2678959 w 6124915"/>
              <a:gd name="connsiteY30" fmla="*/ 1075729 h 3141908"/>
              <a:gd name="connsiteX31" fmla="*/ 2701819 w 6124915"/>
              <a:gd name="connsiteY31" fmla="*/ 1090969 h 3141908"/>
              <a:gd name="connsiteX32" fmla="*/ 2823739 w 6124915"/>
              <a:gd name="connsiteY32" fmla="*/ 1151929 h 3141908"/>
              <a:gd name="connsiteX33" fmla="*/ 2877079 w 6124915"/>
              <a:gd name="connsiteY33" fmla="*/ 1174789 h 3141908"/>
              <a:gd name="connsiteX34" fmla="*/ 2899939 w 6124915"/>
              <a:gd name="connsiteY34" fmla="*/ 1182409 h 3141908"/>
              <a:gd name="connsiteX35" fmla="*/ 2938039 w 6124915"/>
              <a:gd name="connsiteY35" fmla="*/ 1197649 h 3141908"/>
              <a:gd name="connsiteX36" fmla="*/ 2968519 w 6124915"/>
              <a:gd name="connsiteY36" fmla="*/ 1212889 h 3141908"/>
              <a:gd name="connsiteX37" fmla="*/ 3059959 w 6124915"/>
              <a:gd name="connsiteY37" fmla="*/ 1243369 h 3141908"/>
              <a:gd name="connsiteX38" fmla="*/ 3120919 w 6124915"/>
              <a:gd name="connsiteY38" fmla="*/ 1266229 h 3141908"/>
              <a:gd name="connsiteX39" fmla="*/ 3181879 w 6124915"/>
              <a:gd name="connsiteY39" fmla="*/ 1281469 h 3141908"/>
              <a:gd name="connsiteX40" fmla="*/ 3341899 w 6124915"/>
              <a:gd name="connsiteY40" fmla="*/ 1296709 h 3141908"/>
              <a:gd name="connsiteX41" fmla="*/ 3425719 w 6124915"/>
              <a:gd name="connsiteY41" fmla="*/ 1311949 h 3141908"/>
              <a:gd name="connsiteX42" fmla="*/ 3555259 w 6124915"/>
              <a:gd name="connsiteY42" fmla="*/ 1334809 h 3141908"/>
              <a:gd name="connsiteX43" fmla="*/ 3844819 w 6124915"/>
              <a:gd name="connsiteY43" fmla="*/ 1311949 h 3141908"/>
              <a:gd name="connsiteX44" fmla="*/ 3867679 w 6124915"/>
              <a:gd name="connsiteY44" fmla="*/ 1304329 h 3141908"/>
              <a:gd name="connsiteX45" fmla="*/ 3989599 w 6124915"/>
              <a:gd name="connsiteY45" fmla="*/ 1243369 h 3141908"/>
              <a:gd name="connsiteX46" fmla="*/ 4050559 w 6124915"/>
              <a:gd name="connsiteY46" fmla="*/ 1212889 h 3141908"/>
              <a:gd name="connsiteX47" fmla="*/ 4134379 w 6124915"/>
              <a:gd name="connsiteY47" fmla="*/ 1174789 h 3141908"/>
              <a:gd name="connsiteX48" fmla="*/ 4164859 w 6124915"/>
              <a:gd name="connsiteY48" fmla="*/ 1167169 h 3141908"/>
              <a:gd name="connsiteX49" fmla="*/ 4309639 w 6124915"/>
              <a:gd name="connsiteY49" fmla="*/ 1090969 h 3141908"/>
              <a:gd name="connsiteX50" fmla="*/ 4416319 w 6124915"/>
              <a:gd name="connsiteY50" fmla="*/ 1030009 h 3141908"/>
              <a:gd name="connsiteX51" fmla="*/ 4469659 w 6124915"/>
              <a:gd name="connsiteY51" fmla="*/ 1022389 h 3141908"/>
              <a:gd name="connsiteX52" fmla="*/ 4501889 w 6124915"/>
              <a:gd name="connsiteY52" fmla="*/ 1016350 h 3141908"/>
              <a:gd name="connsiteX53" fmla="*/ 4506753 w 6124915"/>
              <a:gd name="connsiteY53" fmla="*/ 1014647 h 3141908"/>
              <a:gd name="connsiteX54" fmla="*/ 4509696 w 6124915"/>
              <a:gd name="connsiteY54" fmla="*/ 1014686 h 3141908"/>
              <a:gd name="connsiteX55" fmla="*/ 4683019 w 6124915"/>
              <a:gd name="connsiteY55" fmla="*/ 1007149 h 3141908"/>
              <a:gd name="connsiteX56" fmla="*/ 4919239 w 6124915"/>
              <a:gd name="connsiteY56" fmla="*/ 991909 h 3141908"/>
              <a:gd name="connsiteX57" fmla="*/ 5140219 w 6124915"/>
              <a:gd name="connsiteY57" fmla="*/ 1007149 h 3141908"/>
              <a:gd name="connsiteX58" fmla="*/ 5239279 w 6124915"/>
              <a:gd name="connsiteY58" fmla="*/ 1022389 h 3141908"/>
              <a:gd name="connsiteX59" fmla="*/ 5292619 w 6124915"/>
              <a:gd name="connsiteY59" fmla="*/ 1037629 h 3141908"/>
              <a:gd name="connsiteX60" fmla="*/ 5330719 w 6124915"/>
              <a:gd name="connsiteY60" fmla="*/ 1045249 h 3141908"/>
              <a:gd name="connsiteX61" fmla="*/ 5475499 w 6124915"/>
              <a:gd name="connsiteY61" fmla="*/ 1060489 h 3141908"/>
              <a:gd name="connsiteX62" fmla="*/ 5544079 w 6124915"/>
              <a:gd name="connsiteY62" fmla="*/ 1075729 h 3141908"/>
              <a:gd name="connsiteX63" fmla="*/ 5566939 w 6124915"/>
              <a:gd name="connsiteY63" fmla="*/ 1083349 h 3141908"/>
              <a:gd name="connsiteX64" fmla="*/ 5612659 w 6124915"/>
              <a:gd name="connsiteY64" fmla="*/ 1090969 h 3141908"/>
              <a:gd name="connsiteX65" fmla="*/ 5665999 w 6124915"/>
              <a:gd name="connsiteY65" fmla="*/ 1106209 h 3141908"/>
              <a:gd name="connsiteX66" fmla="*/ 5757439 w 6124915"/>
              <a:gd name="connsiteY66" fmla="*/ 1121449 h 3141908"/>
              <a:gd name="connsiteX67" fmla="*/ 5826019 w 6124915"/>
              <a:gd name="connsiteY67" fmla="*/ 1144309 h 3141908"/>
              <a:gd name="connsiteX68" fmla="*/ 5879359 w 6124915"/>
              <a:gd name="connsiteY68" fmla="*/ 1167169 h 3141908"/>
              <a:gd name="connsiteX69" fmla="*/ 5932699 w 6124915"/>
              <a:gd name="connsiteY69" fmla="*/ 1205269 h 3141908"/>
              <a:gd name="connsiteX70" fmla="*/ 5978419 w 6124915"/>
              <a:gd name="connsiteY70" fmla="*/ 1228129 h 3141908"/>
              <a:gd name="connsiteX71" fmla="*/ 6039379 w 6124915"/>
              <a:gd name="connsiteY71" fmla="*/ 1304329 h 3141908"/>
              <a:gd name="connsiteX72" fmla="*/ 6100339 w 6124915"/>
              <a:gd name="connsiteY72" fmla="*/ 1380529 h 3141908"/>
              <a:gd name="connsiteX73" fmla="*/ 6124915 w 6124915"/>
              <a:gd name="connsiteY73" fmla="*/ 1411249 h 3141908"/>
              <a:gd name="connsiteX74" fmla="*/ 6124915 w 6124915"/>
              <a:gd name="connsiteY74" fmla="*/ 1714575 h 3141908"/>
              <a:gd name="connsiteX75" fmla="*/ 6123199 w 6124915"/>
              <a:gd name="connsiteY75" fmla="*/ 1715809 h 3141908"/>
              <a:gd name="connsiteX76" fmla="*/ 6069859 w 6124915"/>
              <a:gd name="connsiteY76" fmla="*/ 1753909 h 3141908"/>
              <a:gd name="connsiteX77" fmla="*/ 6054619 w 6124915"/>
              <a:gd name="connsiteY77" fmla="*/ 1776769 h 3141908"/>
              <a:gd name="connsiteX78" fmla="*/ 6001279 w 6124915"/>
              <a:gd name="connsiteY78" fmla="*/ 1807249 h 3141908"/>
              <a:gd name="connsiteX79" fmla="*/ 5970799 w 6124915"/>
              <a:gd name="connsiteY79" fmla="*/ 1830109 h 3141908"/>
              <a:gd name="connsiteX80" fmla="*/ 5947939 w 6124915"/>
              <a:gd name="connsiteY80" fmla="*/ 1845349 h 3141908"/>
              <a:gd name="connsiteX81" fmla="*/ 5932699 w 6124915"/>
              <a:gd name="connsiteY81" fmla="*/ 1868209 h 3141908"/>
              <a:gd name="connsiteX82" fmla="*/ 5902219 w 6124915"/>
              <a:gd name="connsiteY82" fmla="*/ 1891069 h 3141908"/>
              <a:gd name="connsiteX83" fmla="*/ 5886979 w 6124915"/>
              <a:gd name="connsiteY83" fmla="*/ 1936789 h 3141908"/>
              <a:gd name="connsiteX84" fmla="*/ 5879359 w 6124915"/>
              <a:gd name="connsiteY84" fmla="*/ 1959649 h 3141908"/>
              <a:gd name="connsiteX85" fmla="*/ 5894599 w 6124915"/>
              <a:gd name="connsiteY85" fmla="*/ 2005369 h 3141908"/>
              <a:gd name="connsiteX86" fmla="*/ 5908606 w 6124915"/>
              <a:gd name="connsiteY86" fmla="*/ 2017993 h 3141908"/>
              <a:gd name="connsiteX87" fmla="*/ 5923024 w 6124915"/>
              <a:gd name="connsiteY87" fmla="*/ 2026952 h 3141908"/>
              <a:gd name="connsiteX88" fmla="*/ 5906629 w 6124915"/>
              <a:gd name="connsiteY88" fmla="*/ 2025578 h 3141908"/>
              <a:gd name="connsiteX89" fmla="*/ 5840734 w 6124915"/>
              <a:gd name="connsiteY89" fmla="*/ 2021302 h 3141908"/>
              <a:gd name="connsiteX90" fmla="*/ 5634994 w 6124915"/>
              <a:gd name="connsiteY90" fmla="*/ 2013682 h 3141908"/>
              <a:gd name="connsiteX91" fmla="*/ 5604514 w 6124915"/>
              <a:gd name="connsiteY91" fmla="*/ 2036542 h 3141908"/>
              <a:gd name="connsiteX92" fmla="*/ 5558794 w 6124915"/>
              <a:gd name="connsiteY92" fmla="*/ 2067022 h 3141908"/>
              <a:gd name="connsiteX93" fmla="*/ 5482594 w 6124915"/>
              <a:gd name="connsiteY93" fmla="*/ 2082262 h 3141908"/>
              <a:gd name="connsiteX94" fmla="*/ 5459734 w 6124915"/>
              <a:gd name="connsiteY94" fmla="*/ 2089882 h 3141908"/>
              <a:gd name="connsiteX95" fmla="*/ 5375914 w 6124915"/>
              <a:gd name="connsiteY95" fmla="*/ 2105122 h 3141908"/>
              <a:gd name="connsiteX96" fmla="*/ 5246374 w 6124915"/>
              <a:gd name="connsiteY96" fmla="*/ 2112742 h 3141908"/>
              <a:gd name="connsiteX97" fmla="*/ 5208274 w 6124915"/>
              <a:gd name="connsiteY97" fmla="*/ 2120362 h 3141908"/>
              <a:gd name="connsiteX98" fmla="*/ 5185414 w 6124915"/>
              <a:gd name="connsiteY98" fmla="*/ 2127982 h 3141908"/>
              <a:gd name="connsiteX99" fmla="*/ 5154934 w 6124915"/>
              <a:gd name="connsiteY99" fmla="*/ 2135602 h 3141908"/>
              <a:gd name="connsiteX100" fmla="*/ 5132074 w 6124915"/>
              <a:gd name="connsiteY100" fmla="*/ 2143222 h 3141908"/>
              <a:gd name="connsiteX101" fmla="*/ 5086354 w 6124915"/>
              <a:gd name="connsiteY101" fmla="*/ 2150842 h 3141908"/>
              <a:gd name="connsiteX102" fmla="*/ 5048254 w 6124915"/>
              <a:gd name="connsiteY102" fmla="*/ 2166082 h 3141908"/>
              <a:gd name="connsiteX103" fmla="*/ 5017774 w 6124915"/>
              <a:gd name="connsiteY103" fmla="*/ 2173702 h 3141908"/>
              <a:gd name="connsiteX104" fmla="*/ 4956814 w 6124915"/>
              <a:gd name="connsiteY104" fmla="*/ 2242282 h 3141908"/>
              <a:gd name="connsiteX105" fmla="*/ 4918714 w 6124915"/>
              <a:gd name="connsiteY105" fmla="*/ 2280382 h 3141908"/>
              <a:gd name="connsiteX106" fmla="*/ 4903474 w 6124915"/>
              <a:gd name="connsiteY106" fmla="*/ 2303242 h 3141908"/>
              <a:gd name="connsiteX107" fmla="*/ 4857754 w 6124915"/>
              <a:gd name="connsiteY107" fmla="*/ 2379442 h 3141908"/>
              <a:gd name="connsiteX108" fmla="*/ 4850134 w 6124915"/>
              <a:gd name="connsiteY108" fmla="*/ 2425162 h 3141908"/>
              <a:gd name="connsiteX109" fmla="*/ 4812034 w 6124915"/>
              <a:gd name="connsiteY109" fmla="*/ 2501362 h 3141908"/>
              <a:gd name="connsiteX110" fmla="*/ 4796794 w 6124915"/>
              <a:gd name="connsiteY110" fmla="*/ 2524222 h 3141908"/>
              <a:gd name="connsiteX111" fmla="*/ 4773934 w 6124915"/>
              <a:gd name="connsiteY111" fmla="*/ 2577562 h 3141908"/>
              <a:gd name="connsiteX112" fmla="*/ 4758694 w 6124915"/>
              <a:gd name="connsiteY112" fmla="*/ 2646142 h 3141908"/>
              <a:gd name="connsiteX113" fmla="*/ 4705354 w 6124915"/>
              <a:gd name="connsiteY113" fmla="*/ 2722342 h 3141908"/>
              <a:gd name="connsiteX114" fmla="*/ 4690114 w 6124915"/>
              <a:gd name="connsiteY114" fmla="*/ 2745202 h 3141908"/>
              <a:gd name="connsiteX115" fmla="*/ 4652014 w 6124915"/>
              <a:gd name="connsiteY115" fmla="*/ 2798542 h 3141908"/>
              <a:gd name="connsiteX116" fmla="*/ 4629154 w 6124915"/>
              <a:gd name="connsiteY116" fmla="*/ 2889982 h 3141908"/>
              <a:gd name="connsiteX117" fmla="*/ 4621534 w 6124915"/>
              <a:gd name="connsiteY117" fmla="*/ 2912842 h 3141908"/>
              <a:gd name="connsiteX118" fmla="*/ 4613914 w 6124915"/>
              <a:gd name="connsiteY118" fmla="*/ 2943322 h 3141908"/>
              <a:gd name="connsiteX119" fmla="*/ 4603359 w 6124915"/>
              <a:gd name="connsiteY119" fmla="*/ 3133911 h 3141908"/>
              <a:gd name="connsiteX120" fmla="*/ 4603520 w 6124915"/>
              <a:gd name="connsiteY120" fmla="*/ 3141908 h 3141908"/>
              <a:gd name="connsiteX121" fmla="*/ 0 w 6124915"/>
              <a:gd name="connsiteY121" fmla="*/ 3141908 h 3141908"/>
              <a:gd name="connsiteX122" fmla="*/ 0 w 6124915"/>
              <a:gd name="connsiteY122" fmla="*/ 0 h 31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6124915" h="3141908">
                <a:moveTo>
                  <a:pt x="0" y="0"/>
                </a:moveTo>
                <a:lnTo>
                  <a:pt x="2223068" y="0"/>
                </a:lnTo>
                <a:lnTo>
                  <a:pt x="2198899" y="24169"/>
                </a:lnTo>
                <a:cubicBezTo>
                  <a:pt x="2190536" y="33727"/>
                  <a:pt x="2183659" y="44489"/>
                  <a:pt x="2176039" y="54649"/>
                </a:cubicBezTo>
                <a:cubicBezTo>
                  <a:pt x="2147159" y="155729"/>
                  <a:pt x="2170352" y="61082"/>
                  <a:pt x="2153179" y="207049"/>
                </a:cubicBezTo>
                <a:cubicBezTo>
                  <a:pt x="2151955" y="217450"/>
                  <a:pt x="2148568" y="227498"/>
                  <a:pt x="2145559" y="237529"/>
                </a:cubicBezTo>
                <a:cubicBezTo>
                  <a:pt x="2140943" y="252916"/>
                  <a:pt x="2130319" y="283249"/>
                  <a:pt x="2130319" y="283249"/>
                </a:cubicBezTo>
                <a:cubicBezTo>
                  <a:pt x="2132859" y="336589"/>
                  <a:pt x="2134893" y="389956"/>
                  <a:pt x="2137939" y="443269"/>
                </a:cubicBezTo>
                <a:cubicBezTo>
                  <a:pt x="2139973" y="478862"/>
                  <a:pt x="2141827" y="514494"/>
                  <a:pt x="2145559" y="549949"/>
                </a:cubicBezTo>
                <a:cubicBezTo>
                  <a:pt x="2146915" y="562829"/>
                  <a:pt x="2147919" y="576214"/>
                  <a:pt x="2153179" y="588049"/>
                </a:cubicBezTo>
                <a:cubicBezTo>
                  <a:pt x="2158337" y="599654"/>
                  <a:pt x="2168419" y="608369"/>
                  <a:pt x="2176039" y="618529"/>
                </a:cubicBezTo>
                <a:cubicBezTo>
                  <a:pt x="2178579" y="626149"/>
                  <a:pt x="2179402" y="634578"/>
                  <a:pt x="2183659" y="641389"/>
                </a:cubicBezTo>
                <a:cubicBezTo>
                  <a:pt x="2232518" y="719564"/>
                  <a:pt x="2197990" y="647417"/>
                  <a:pt x="2229379" y="702349"/>
                </a:cubicBezTo>
                <a:cubicBezTo>
                  <a:pt x="2241115" y="722886"/>
                  <a:pt x="2244666" y="730446"/>
                  <a:pt x="2244923" y="732339"/>
                </a:cubicBezTo>
                <a:lnTo>
                  <a:pt x="2244377" y="732155"/>
                </a:lnTo>
                <a:lnTo>
                  <a:pt x="2240351" y="727286"/>
                </a:lnTo>
                <a:cubicBezTo>
                  <a:pt x="2238973" y="725942"/>
                  <a:pt x="2241636" y="729898"/>
                  <a:pt x="2243450" y="731843"/>
                </a:cubicBezTo>
                <a:lnTo>
                  <a:pt x="2244377" y="732155"/>
                </a:lnTo>
                <a:lnTo>
                  <a:pt x="2246061" y="734192"/>
                </a:lnTo>
                <a:cubicBezTo>
                  <a:pt x="2252704" y="742664"/>
                  <a:pt x="2265833" y="760093"/>
                  <a:pt x="2290339" y="793789"/>
                </a:cubicBezTo>
                <a:cubicBezTo>
                  <a:pt x="2295726" y="801195"/>
                  <a:pt x="2299453" y="809842"/>
                  <a:pt x="2305579" y="816649"/>
                </a:cubicBezTo>
                <a:cubicBezTo>
                  <a:pt x="2322400" y="835339"/>
                  <a:pt x="2341139" y="852209"/>
                  <a:pt x="2358919" y="869989"/>
                </a:cubicBezTo>
                <a:lnTo>
                  <a:pt x="2389399" y="900469"/>
                </a:lnTo>
                <a:cubicBezTo>
                  <a:pt x="2399559" y="910629"/>
                  <a:pt x="2407028" y="924523"/>
                  <a:pt x="2419879" y="930949"/>
                </a:cubicBezTo>
                <a:cubicBezTo>
                  <a:pt x="2430039" y="936029"/>
                  <a:pt x="2440496" y="940553"/>
                  <a:pt x="2450359" y="946189"/>
                </a:cubicBezTo>
                <a:cubicBezTo>
                  <a:pt x="2458310" y="950733"/>
                  <a:pt x="2465028" y="957333"/>
                  <a:pt x="2473219" y="961429"/>
                </a:cubicBezTo>
                <a:cubicBezTo>
                  <a:pt x="2480403" y="965021"/>
                  <a:pt x="2489058" y="965148"/>
                  <a:pt x="2496079" y="969049"/>
                </a:cubicBezTo>
                <a:cubicBezTo>
                  <a:pt x="2512090" y="977944"/>
                  <a:pt x="2526740" y="989103"/>
                  <a:pt x="2541799" y="999529"/>
                </a:cubicBezTo>
                <a:cubicBezTo>
                  <a:pt x="2559764" y="1011966"/>
                  <a:pt x="2574410" y="1030719"/>
                  <a:pt x="2595139" y="1037629"/>
                </a:cubicBezTo>
                <a:cubicBezTo>
                  <a:pt x="2652598" y="1056782"/>
                  <a:pt x="2581773" y="1030946"/>
                  <a:pt x="2640859" y="1060489"/>
                </a:cubicBezTo>
                <a:cubicBezTo>
                  <a:pt x="2653093" y="1066606"/>
                  <a:pt x="2666725" y="1069612"/>
                  <a:pt x="2678959" y="1075729"/>
                </a:cubicBezTo>
                <a:cubicBezTo>
                  <a:pt x="2687150" y="1079825"/>
                  <a:pt x="2693715" y="1086704"/>
                  <a:pt x="2701819" y="1090969"/>
                </a:cubicBezTo>
                <a:cubicBezTo>
                  <a:pt x="2742027" y="1112131"/>
                  <a:pt x="2780634" y="1137561"/>
                  <a:pt x="2823739" y="1151929"/>
                </a:cubicBezTo>
                <a:cubicBezTo>
                  <a:pt x="2877350" y="1169799"/>
                  <a:pt x="2811167" y="1146541"/>
                  <a:pt x="2877079" y="1174789"/>
                </a:cubicBezTo>
                <a:cubicBezTo>
                  <a:pt x="2884462" y="1177953"/>
                  <a:pt x="2892418" y="1179589"/>
                  <a:pt x="2899939" y="1182409"/>
                </a:cubicBezTo>
                <a:cubicBezTo>
                  <a:pt x="2912746" y="1187212"/>
                  <a:pt x="2925540" y="1192094"/>
                  <a:pt x="2938039" y="1197649"/>
                </a:cubicBezTo>
                <a:cubicBezTo>
                  <a:pt x="2948419" y="1202262"/>
                  <a:pt x="2958034" y="1208520"/>
                  <a:pt x="2968519" y="1212889"/>
                </a:cubicBezTo>
                <a:cubicBezTo>
                  <a:pt x="3110692" y="1272128"/>
                  <a:pt x="2973966" y="1214705"/>
                  <a:pt x="3059959" y="1243369"/>
                </a:cubicBezTo>
                <a:cubicBezTo>
                  <a:pt x="3080547" y="1250232"/>
                  <a:pt x="3100205" y="1259756"/>
                  <a:pt x="3120919" y="1266229"/>
                </a:cubicBezTo>
                <a:cubicBezTo>
                  <a:pt x="3140911" y="1272476"/>
                  <a:pt x="3161062" y="1279156"/>
                  <a:pt x="3181879" y="1281469"/>
                </a:cubicBezTo>
                <a:cubicBezTo>
                  <a:pt x="3280858" y="1292467"/>
                  <a:pt x="3227538" y="1287179"/>
                  <a:pt x="3341899" y="1296709"/>
                </a:cubicBezTo>
                <a:cubicBezTo>
                  <a:pt x="3395773" y="1314667"/>
                  <a:pt x="3327247" y="1293486"/>
                  <a:pt x="3425719" y="1311949"/>
                </a:cubicBezTo>
                <a:cubicBezTo>
                  <a:pt x="3577126" y="1340338"/>
                  <a:pt x="3391043" y="1316563"/>
                  <a:pt x="3555259" y="1334809"/>
                </a:cubicBezTo>
                <a:lnTo>
                  <a:pt x="3844819" y="1311949"/>
                </a:lnTo>
                <a:cubicBezTo>
                  <a:pt x="3852813" y="1311169"/>
                  <a:pt x="3860221" y="1307312"/>
                  <a:pt x="3867679" y="1304329"/>
                </a:cubicBezTo>
                <a:cubicBezTo>
                  <a:pt x="3917225" y="1284510"/>
                  <a:pt x="3941732" y="1272825"/>
                  <a:pt x="3989599" y="1243369"/>
                </a:cubicBezTo>
                <a:cubicBezTo>
                  <a:pt x="4042773" y="1210646"/>
                  <a:pt x="3995953" y="1226541"/>
                  <a:pt x="4050559" y="1212889"/>
                </a:cubicBezTo>
                <a:cubicBezTo>
                  <a:pt x="4087808" y="1188056"/>
                  <a:pt x="4073536" y="1195070"/>
                  <a:pt x="4134379" y="1174789"/>
                </a:cubicBezTo>
                <a:cubicBezTo>
                  <a:pt x="4144314" y="1171477"/>
                  <a:pt x="4155289" y="1171422"/>
                  <a:pt x="4164859" y="1167169"/>
                </a:cubicBezTo>
                <a:cubicBezTo>
                  <a:pt x="4221053" y="1142194"/>
                  <a:pt x="4261190" y="1121250"/>
                  <a:pt x="4309639" y="1090969"/>
                </a:cubicBezTo>
                <a:cubicBezTo>
                  <a:pt x="4350159" y="1065644"/>
                  <a:pt x="4355112" y="1053812"/>
                  <a:pt x="4416319" y="1030009"/>
                </a:cubicBezTo>
                <a:cubicBezTo>
                  <a:pt x="4433058" y="1023499"/>
                  <a:pt x="4451943" y="1025342"/>
                  <a:pt x="4469659" y="1022389"/>
                </a:cubicBezTo>
                <a:cubicBezTo>
                  <a:pt x="4485734" y="1019710"/>
                  <a:pt x="4495845" y="1017756"/>
                  <a:pt x="4501889" y="1016350"/>
                </a:cubicBezTo>
                <a:lnTo>
                  <a:pt x="4506753" y="1014647"/>
                </a:lnTo>
                <a:lnTo>
                  <a:pt x="4509696" y="1014686"/>
                </a:lnTo>
                <a:cubicBezTo>
                  <a:pt x="4529539" y="1014611"/>
                  <a:pt x="4577417" y="1013016"/>
                  <a:pt x="4683019" y="1007149"/>
                </a:cubicBezTo>
                <a:lnTo>
                  <a:pt x="4919239" y="991909"/>
                </a:lnTo>
                <a:cubicBezTo>
                  <a:pt x="4992899" y="996989"/>
                  <a:pt x="5066717" y="1000149"/>
                  <a:pt x="5140219" y="1007149"/>
                </a:cubicBezTo>
                <a:cubicBezTo>
                  <a:pt x="5173477" y="1010316"/>
                  <a:pt x="5206519" y="1015837"/>
                  <a:pt x="5239279" y="1022389"/>
                </a:cubicBezTo>
                <a:cubicBezTo>
                  <a:pt x="5257411" y="1026015"/>
                  <a:pt x="5274680" y="1033144"/>
                  <a:pt x="5292619" y="1037629"/>
                </a:cubicBezTo>
                <a:cubicBezTo>
                  <a:pt x="5305184" y="1040770"/>
                  <a:pt x="5317976" y="1042932"/>
                  <a:pt x="5330719" y="1045249"/>
                </a:cubicBezTo>
                <a:cubicBezTo>
                  <a:pt x="5397783" y="1057443"/>
                  <a:pt x="5385304" y="1053551"/>
                  <a:pt x="5475499" y="1060489"/>
                </a:cubicBezTo>
                <a:cubicBezTo>
                  <a:pt x="5526960" y="1077643"/>
                  <a:pt x="5463615" y="1057848"/>
                  <a:pt x="5544079" y="1075729"/>
                </a:cubicBezTo>
                <a:cubicBezTo>
                  <a:pt x="5551920" y="1077471"/>
                  <a:pt x="5559098" y="1081607"/>
                  <a:pt x="5566939" y="1083349"/>
                </a:cubicBezTo>
                <a:cubicBezTo>
                  <a:pt x="5582021" y="1086701"/>
                  <a:pt x="5597604" y="1087495"/>
                  <a:pt x="5612659" y="1090969"/>
                </a:cubicBezTo>
                <a:cubicBezTo>
                  <a:pt x="5630677" y="1095127"/>
                  <a:pt x="5648060" y="1101724"/>
                  <a:pt x="5665999" y="1106209"/>
                </a:cubicBezTo>
                <a:cubicBezTo>
                  <a:pt x="5695712" y="1113637"/>
                  <a:pt x="5727332" y="1117148"/>
                  <a:pt x="5757439" y="1121449"/>
                </a:cubicBezTo>
                <a:lnTo>
                  <a:pt x="5826019" y="1144309"/>
                </a:lnTo>
                <a:cubicBezTo>
                  <a:pt x="5847671" y="1151526"/>
                  <a:pt x="5858644" y="1153987"/>
                  <a:pt x="5879359" y="1167169"/>
                </a:cubicBezTo>
                <a:cubicBezTo>
                  <a:pt x="5897793" y="1178900"/>
                  <a:pt x="5913963" y="1194027"/>
                  <a:pt x="5932699" y="1205269"/>
                </a:cubicBezTo>
                <a:cubicBezTo>
                  <a:pt x="5958992" y="1221045"/>
                  <a:pt x="5954867" y="1202436"/>
                  <a:pt x="5978419" y="1228129"/>
                </a:cubicBezTo>
                <a:cubicBezTo>
                  <a:pt x="6000399" y="1252107"/>
                  <a:pt x="6016378" y="1281328"/>
                  <a:pt x="6039379" y="1304329"/>
                </a:cubicBezTo>
                <a:cubicBezTo>
                  <a:pt x="6092865" y="1357815"/>
                  <a:pt x="6049072" y="1310037"/>
                  <a:pt x="6100339" y="1380529"/>
                </a:cubicBezTo>
                <a:lnTo>
                  <a:pt x="6124915" y="1411249"/>
                </a:lnTo>
                <a:lnTo>
                  <a:pt x="6124915" y="1714575"/>
                </a:lnTo>
                <a:lnTo>
                  <a:pt x="6123199" y="1715809"/>
                </a:lnTo>
                <a:cubicBezTo>
                  <a:pt x="6076861" y="1754424"/>
                  <a:pt x="6126259" y="1725709"/>
                  <a:pt x="6069859" y="1753909"/>
                </a:cubicBezTo>
                <a:cubicBezTo>
                  <a:pt x="6064779" y="1761529"/>
                  <a:pt x="6061095" y="1770293"/>
                  <a:pt x="6054619" y="1776769"/>
                </a:cubicBezTo>
                <a:cubicBezTo>
                  <a:pt x="6031553" y="1799835"/>
                  <a:pt x="6027434" y="1798531"/>
                  <a:pt x="6001279" y="1807249"/>
                </a:cubicBezTo>
                <a:cubicBezTo>
                  <a:pt x="5991119" y="1814869"/>
                  <a:pt x="5981133" y="1822727"/>
                  <a:pt x="5970799" y="1830109"/>
                </a:cubicBezTo>
                <a:cubicBezTo>
                  <a:pt x="5963347" y="1835432"/>
                  <a:pt x="5954415" y="1838873"/>
                  <a:pt x="5947939" y="1845349"/>
                </a:cubicBezTo>
                <a:cubicBezTo>
                  <a:pt x="5941463" y="1851825"/>
                  <a:pt x="5939175" y="1861733"/>
                  <a:pt x="5932699" y="1868209"/>
                </a:cubicBezTo>
                <a:cubicBezTo>
                  <a:pt x="5923719" y="1877189"/>
                  <a:pt x="5912379" y="1883449"/>
                  <a:pt x="5902219" y="1891069"/>
                </a:cubicBezTo>
                <a:lnTo>
                  <a:pt x="5886979" y="1936789"/>
                </a:lnTo>
                <a:lnTo>
                  <a:pt x="5879359" y="1959649"/>
                </a:lnTo>
                <a:cubicBezTo>
                  <a:pt x="5884439" y="1974889"/>
                  <a:pt x="5885688" y="1992003"/>
                  <a:pt x="5894599" y="2005369"/>
                </a:cubicBezTo>
                <a:cubicBezTo>
                  <a:pt x="5898122" y="2010653"/>
                  <a:pt x="5903158" y="2014522"/>
                  <a:pt x="5908606" y="2017993"/>
                </a:cubicBezTo>
                <a:lnTo>
                  <a:pt x="5923024" y="2026952"/>
                </a:lnTo>
                <a:lnTo>
                  <a:pt x="5906629" y="2025578"/>
                </a:lnTo>
                <a:cubicBezTo>
                  <a:pt x="5870059" y="2022883"/>
                  <a:pt x="5840734" y="2021302"/>
                  <a:pt x="5840734" y="2021302"/>
                </a:cubicBezTo>
                <a:cubicBezTo>
                  <a:pt x="5770711" y="1974620"/>
                  <a:pt x="5803020" y="1989678"/>
                  <a:pt x="5634994" y="2013682"/>
                </a:cubicBezTo>
                <a:cubicBezTo>
                  <a:pt x="5622422" y="2015478"/>
                  <a:pt x="5614918" y="2029259"/>
                  <a:pt x="5604514" y="2036542"/>
                </a:cubicBezTo>
                <a:cubicBezTo>
                  <a:pt x="5589509" y="2047046"/>
                  <a:pt x="5576563" y="2062580"/>
                  <a:pt x="5558794" y="2067022"/>
                </a:cubicBezTo>
                <a:cubicBezTo>
                  <a:pt x="5437340" y="2097386"/>
                  <a:pt x="5650745" y="2044895"/>
                  <a:pt x="5482594" y="2082262"/>
                </a:cubicBezTo>
                <a:cubicBezTo>
                  <a:pt x="5474753" y="2084004"/>
                  <a:pt x="5467457" y="2087675"/>
                  <a:pt x="5459734" y="2089882"/>
                </a:cubicBezTo>
                <a:cubicBezTo>
                  <a:pt x="5431209" y="2098032"/>
                  <a:pt x="5406386" y="2102583"/>
                  <a:pt x="5375914" y="2105122"/>
                </a:cubicBezTo>
                <a:cubicBezTo>
                  <a:pt x="5332809" y="2108714"/>
                  <a:pt x="5289554" y="2110202"/>
                  <a:pt x="5246374" y="2112742"/>
                </a:cubicBezTo>
                <a:cubicBezTo>
                  <a:pt x="5233674" y="2115282"/>
                  <a:pt x="5220839" y="2117221"/>
                  <a:pt x="5208274" y="2120362"/>
                </a:cubicBezTo>
                <a:cubicBezTo>
                  <a:pt x="5200482" y="2122310"/>
                  <a:pt x="5193137" y="2125775"/>
                  <a:pt x="5185414" y="2127982"/>
                </a:cubicBezTo>
                <a:cubicBezTo>
                  <a:pt x="5175344" y="2130859"/>
                  <a:pt x="5165004" y="2132725"/>
                  <a:pt x="5154934" y="2135602"/>
                </a:cubicBezTo>
                <a:cubicBezTo>
                  <a:pt x="5147211" y="2137809"/>
                  <a:pt x="5139915" y="2141480"/>
                  <a:pt x="5132074" y="2143222"/>
                </a:cubicBezTo>
                <a:cubicBezTo>
                  <a:pt x="5116992" y="2146574"/>
                  <a:pt x="5101594" y="2148302"/>
                  <a:pt x="5086354" y="2150842"/>
                </a:cubicBezTo>
                <a:cubicBezTo>
                  <a:pt x="5073654" y="2155922"/>
                  <a:pt x="5061230" y="2161757"/>
                  <a:pt x="5048254" y="2166082"/>
                </a:cubicBezTo>
                <a:cubicBezTo>
                  <a:pt x="5038319" y="2169394"/>
                  <a:pt x="5027141" y="2169018"/>
                  <a:pt x="5017774" y="2173702"/>
                </a:cubicBezTo>
                <a:cubicBezTo>
                  <a:pt x="4969189" y="2197995"/>
                  <a:pt x="4999318" y="2199778"/>
                  <a:pt x="4956814" y="2242282"/>
                </a:cubicBezTo>
                <a:cubicBezTo>
                  <a:pt x="4944114" y="2254982"/>
                  <a:pt x="4930541" y="2266865"/>
                  <a:pt x="4918714" y="2280382"/>
                </a:cubicBezTo>
                <a:cubicBezTo>
                  <a:pt x="4912683" y="2287274"/>
                  <a:pt x="4908274" y="2295442"/>
                  <a:pt x="4903474" y="2303242"/>
                </a:cubicBezTo>
                <a:cubicBezTo>
                  <a:pt x="4887950" y="2328469"/>
                  <a:pt x="4857754" y="2379442"/>
                  <a:pt x="4857754" y="2379442"/>
                </a:cubicBezTo>
                <a:cubicBezTo>
                  <a:pt x="4855214" y="2394682"/>
                  <a:pt x="4855559" y="2410696"/>
                  <a:pt x="4850134" y="2425162"/>
                </a:cubicBezTo>
                <a:cubicBezTo>
                  <a:pt x="4840163" y="2451752"/>
                  <a:pt x="4827786" y="2477733"/>
                  <a:pt x="4812034" y="2501362"/>
                </a:cubicBezTo>
                <a:cubicBezTo>
                  <a:pt x="4806954" y="2508982"/>
                  <a:pt x="4800890" y="2516031"/>
                  <a:pt x="4796794" y="2524222"/>
                </a:cubicBezTo>
                <a:cubicBezTo>
                  <a:pt x="4788143" y="2541524"/>
                  <a:pt x="4781554" y="2559782"/>
                  <a:pt x="4773934" y="2577562"/>
                </a:cubicBezTo>
                <a:cubicBezTo>
                  <a:pt x="4772554" y="2585843"/>
                  <a:pt x="4767269" y="2632207"/>
                  <a:pt x="4758694" y="2646142"/>
                </a:cubicBezTo>
                <a:cubicBezTo>
                  <a:pt x="4742445" y="2672547"/>
                  <a:pt x="4723002" y="2696850"/>
                  <a:pt x="4705354" y="2722342"/>
                </a:cubicBezTo>
                <a:cubicBezTo>
                  <a:pt x="4700141" y="2729872"/>
                  <a:pt x="4695609" y="2737876"/>
                  <a:pt x="4690114" y="2745202"/>
                </a:cubicBezTo>
                <a:cubicBezTo>
                  <a:pt x="4687044" y="2749296"/>
                  <a:pt x="4656066" y="2789426"/>
                  <a:pt x="4652014" y="2798542"/>
                </a:cubicBezTo>
                <a:cubicBezTo>
                  <a:pt x="4631484" y="2844734"/>
                  <a:pt x="4639803" y="2842059"/>
                  <a:pt x="4629154" y="2889982"/>
                </a:cubicBezTo>
                <a:cubicBezTo>
                  <a:pt x="4627412" y="2897823"/>
                  <a:pt x="4623741" y="2905119"/>
                  <a:pt x="4621534" y="2912842"/>
                </a:cubicBezTo>
                <a:cubicBezTo>
                  <a:pt x="4618657" y="2922912"/>
                  <a:pt x="4616454" y="2933162"/>
                  <a:pt x="4613914" y="2943322"/>
                </a:cubicBezTo>
                <a:cubicBezTo>
                  <a:pt x="4606334" y="3049450"/>
                  <a:pt x="4603087" y="3083440"/>
                  <a:pt x="4603359" y="3133911"/>
                </a:cubicBezTo>
                <a:lnTo>
                  <a:pt x="4603520" y="3141908"/>
                </a:lnTo>
                <a:lnTo>
                  <a:pt x="0" y="3141908"/>
                </a:lnTo>
                <a:lnTo>
                  <a:pt x="0" y="0"/>
                </a:lnTo>
                <a:close/>
              </a:path>
            </a:pathLst>
          </a:custGeom>
        </p:spPr>
      </p:pic>
      <p:grpSp>
        <p:nvGrpSpPr>
          <p:cNvPr id="44" name="组合 43"/>
          <p:cNvGrpSpPr/>
          <p:nvPr/>
        </p:nvGrpSpPr>
        <p:grpSpPr>
          <a:xfrm>
            <a:off x="5159951" y="1983723"/>
            <a:ext cx="6915686" cy="2275089"/>
            <a:chOff x="6166796" y="2483839"/>
            <a:chExt cx="6915686" cy="2275089"/>
          </a:xfrm>
        </p:grpSpPr>
        <p:sp>
          <p:nvSpPr>
            <p:cNvPr id="7" name="文本框 6"/>
            <p:cNvSpPr txBox="1"/>
            <p:nvPr/>
          </p:nvSpPr>
          <p:spPr>
            <a:xfrm>
              <a:off x="8057602" y="4451151"/>
              <a:ext cx="3134074" cy="307777"/>
            </a:xfrm>
            <a:prstGeom prst="rect">
              <a:avLst/>
            </a:prstGeom>
            <a:noFill/>
          </p:spPr>
          <p:txBody>
            <a:bodyPr wrap="square" rtlCol="0">
              <a:spAutoFit/>
            </a:bodyPr>
            <a:lstStyle/>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166796" y="2483839"/>
              <a:ext cx="6915686" cy="1852613"/>
            </a:xfrm>
            <a:custGeom>
              <a:avLst/>
              <a:gdLst>
                <a:gd name="connsiteX0" fmla="*/ 967454 w 6915686"/>
                <a:gd name="connsiteY0" fmla="*/ 0 h 1852613"/>
                <a:gd name="connsiteX1" fmla="*/ 6915686 w 6915686"/>
                <a:gd name="connsiteY1" fmla="*/ 0 h 1852613"/>
                <a:gd name="connsiteX2" fmla="*/ 6915686 w 6915686"/>
                <a:gd name="connsiteY2" fmla="*/ 1852613 h 1852613"/>
                <a:gd name="connsiteX3" fmla="*/ 1645633 w 6915686"/>
                <a:gd name="connsiteY3" fmla="*/ 1852613 h 1852613"/>
                <a:gd name="connsiteX4" fmla="*/ 1641680 w 6915686"/>
                <a:gd name="connsiteY4" fmla="*/ 1847103 h 1852613"/>
                <a:gd name="connsiteX5" fmla="*/ 1613224 w 6915686"/>
                <a:gd name="connsiteY5" fmla="*/ 1775213 h 1852613"/>
                <a:gd name="connsiteX6" fmla="*/ 1605604 w 6915686"/>
                <a:gd name="connsiteY6" fmla="*/ 1752353 h 1852613"/>
                <a:gd name="connsiteX7" fmla="*/ 1590364 w 6915686"/>
                <a:gd name="connsiteY7" fmla="*/ 1721873 h 1852613"/>
                <a:gd name="connsiteX8" fmla="*/ 1582744 w 6915686"/>
                <a:gd name="connsiteY8" fmla="*/ 1424693 h 1852613"/>
                <a:gd name="connsiteX9" fmla="*/ 1597984 w 6915686"/>
                <a:gd name="connsiteY9" fmla="*/ 1363733 h 1852613"/>
                <a:gd name="connsiteX10" fmla="*/ 1613224 w 6915686"/>
                <a:gd name="connsiteY10" fmla="*/ 1226573 h 1852613"/>
                <a:gd name="connsiteX11" fmla="*/ 1628464 w 6915686"/>
                <a:gd name="connsiteY11" fmla="*/ 1180853 h 1852613"/>
                <a:gd name="connsiteX12" fmla="*/ 1643704 w 6915686"/>
                <a:gd name="connsiteY12" fmla="*/ 1119893 h 1852613"/>
                <a:gd name="connsiteX13" fmla="*/ 1658944 w 6915686"/>
                <a:gd name="connsiteY13" fmla="*/ 982733 h 1852613"/>
                <a:gd name="connsiteX14" fmla="*/ 1643704 w 6915686"/>
                <a:gd name="connsiteY14" fmla="*/ 937013 h 1852613"/>
                <a:gd name="connsiteX15" fmla="*/ 1620844 w 6915686"/>
                <a:gd name="connsiteY15" fmla="*/ 921773 h 1852613"/>
                <a:gd name="connsiteX16" fmla="*/ 1529404 w 6915686"/>
                <a:gd name="connsiteY16" fmla="*/ 914153 h 1852613"/>
                <a:gd name="connsiteX17" fmla="*/ 1521784 w 6915686"/>
                <a:gd name="connsiteY17" fmla="*/ 937013 h 1852613"/>
                <a:gd name="connsiteX18" fmla="*/ 1506544 w 6915686"/>
                <a:gd name="connsiteY18" fmla="*/ 982733 h 1852613"/>
                <a:gd name="connsiteX19" fmla="*/ 1483684 w 6915686"/>
                <a:gd name="connsiteY19" fmla="*/ 997973 h 1852613"/>
                <a:gd name="connsiteX20" fmla="*/ 1468444 w 6915686"/>
                <a:gd name="connsiteY20" fmla="*/ 1020833 h 1852613"/>
                <a:gd name="connsiteX21" fmla="*/ 1407484 w 6915686"/>
                <a:gd name="connsiteY21" fmla="*/ 1013213 h 1852613"/>
                <a:gd name="connsiteX22" fmla="*/ 1277944 w 6915686"/>
                <a:gd name="connsiteY22" fmla="*/ 1005593 h 1852613"/>
                <a:gd name="connsiteX23" fmla="*/ 1178884 w 6915686"/>
                <a:gd name="connsiteY23" fmla="*/ 997973 h 1852613"/>
                <a:gd name="connsiteX24" fmla="*/ 904564 w 6915686"/>
                <a:gd name="connsiteY24" fmla="*/ 982733 h 1852613"/>
                <a:gd name="connsiteX25" fmla="*/ 843604 w 6915686"/>
                <a:gd name="connsiteY25" fmla="*/ 975113 h 1852613"/>
                <a:gd name="connsiteX26" fmla="*/ 782644 w 6915686"/>
                <a:gd name="connsiteY26" fmla="*/ 959873 h 1852613"/>
                <a:gd name="connsiteX27" fmla="*/ 752164 w 6915686"/>
                <a:gd name="connsiteY27" fmla="*/ 944633 h 1852613"/>
                <a:gd name="connsiteX28" fmla="*/ 729304 w 6915686"/>
                <a:gd name="connsiteY28" fmla="*/ 937013 h 1852613"/>
                <a:gd name="connsiteX29" fmla="*/ 515944 w 6915686"/>
                <a:gd name="connsiteY29" fmla="*/ 906533 h 1852613"/>
                <a:gd name="connsiteX30" fmla="*/ 470224 w 6915686"/>
                <a:gd name="connsiteY30" fmla="*/ 891293 h 1852613"/>
                <a:gd name="connsiteX31" fmla="*/ 432124 w 6915686"/>
                <a:gd name="connsiteY31" fmla="*/ 883673 h 1852613"/>
                <a:gd name="connsiteX32" fmla="*/ 325444 w 6915686"/>
                <a:gd name="connsiteY32" fmla="*/ 853193 h 1852613"/>
                <a:gd name="connsiteX33" fmla="*/ 272104 w 6915686"/>
                <a:gd name="connsiteY33" fmla="*/ 845573 h 1852613"/>
                <a:gd name="connsiteX34" fmla="*/ 234004 w 6915686"/>
                <a:gd name="connsiteY34" fmla="*/ 837953 h 1852613"/>
                <a:gd name="connsiteX35" fmla="*/ 188284 w 6915686"/>
                <a:gd name="connsiteY35" fmla="*/ 830333 h 1852613"/>
                <a:gd name="connsiteX36" fmla="*/ 81604 w 6915686"/>
                <a:gd name="connsiteY36" fmla="*/ 807473 h 1852613"/>
                <a:gd name="connsiteX37" fmla="*/ 28264 w 6915686"/>
                <a:gd name="connsiteY37" fmla="*/ 799853 h 1852613"/>
                <a:gd name="connsiteX38" fmla="*/ 5404 w 6915686"/>
                <a:gd name="connsiteY38" fmla="*/ 792233 h 1852613"/>
                <a:gd name="connsiteX39" fmla="*/ 0 w 6915686"/>
                <a:gd name="connsiteY39" fmla="*/ 791152 h 1852613"/>
                <a:gd name="connsiteX40" fmla="*/ 0 w 6915686"/>
                <a:gd name="connsiteY40" fmla="*/ 211531 h 1852613"/>
                <a:gd name="connsiteX41" fmla="*/ 386404 w 6915686"/>
                <a:gd name="connsiteY41" fmla="*/ 205493 h 1852613"/>
                <a:gd name="connsiteX42" fmla="*/ 477844 w 6915686"/>
                <a:gd name="connsiteY42" fmla="*/ 220733 h 1852613"/>
                <a:gd name="connsiteX43" fmla="*/ 721684 w 6915686"/>
                <a:gd name="connsiteY43" fmla="*/ 235973 h 1852613"/>
                <a:gd name="connsiteX44" fmla="*/ 904564 w 6915686"/>
                <a:gd name="connsiteY44" fmla="*/ 243593 h 1852613"/>
                <a:gd name="connsiteX45" fmla="*/ 935044 w 6915686"/>
                <a:gd name="connsiteY45" fmla="*/ 190253 h 1852613"/>
                <a:gd name="connsiteX46" fmla="*/ 957904 w 6915686"/>
                <a:gd name="connsiteY46" fmla="*/ 175013 h 1852613"/>
                <a:gd name="connsiteX47" fmla="*/ 957904 w 6915686"/>
                <a:gd name="connsiteY47" fmla="*/ 53093 h 1852613"/>
                <a:gd name="connsiteX48" fmla="*/ 967082 w 6915686"/>
                <a:gd name="connsiteY48" fmla="*/ 1099 h 1852613"/>
                <a:gd name="connsiteX49" fmla="*/ 967454 w 6915686"/>
                <a:gd name="connsiteY49" fmla="*/ 0 h 185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915686" h="1852613">
                  <a:moveTo>
                    <a:pt x="967454" y="0"/>
                  </a:moveTo>
                  <a:lnTo>
                    <a:pt x="6915686" y="0"/>
                  </a:lnTo>
                  <a:lnTo>
                    <a:pt x="6915686" y="1852613"/>
                  </a:lnTo>
                  <a:lnTo>
                    <a:pt x="1645633" y="1852613"/>
                  </a:lnTo>
                  <a:lnTo>
                    <a:pt x="1641680" y="1847103"/>
                  </a:lnTo>
                  <a:cubicBezTo>
                    <a:pt x="1631596" y="1829273"/>
                    <a:pt x="1625998" y="1810340"/>
                    <a:pt x="1613224" y="1775213"/>
                  </a:cubicBezTo>
                  <a:cubicBezTo>
                    <a:pt x="1610479" y="1767664"/>
                    <a:pt x="1608768" y="1759736"/>
                    <a:pt x="1605604" y="1752353"/>
                  </a:cubicBezTo>
                  <a:cubicBezTo>
                    <a:pt x="1601129" y="1741912"/>
                    <a:pt x="1591155" y="1733205"/>
                    <a:pt x="1590364" y="1721873"/>
                  </a:cubicBezTo>
                  <a:cubicBezTo>
                    <a:pt x="1583467" y="1623021"/>
                    <a:pt x="1585284" y="1523753"/>
                    <a:pt x="1582744" y="1424693"/>
                  </a:cubicBezTo>
                  <a:cubicBezTo>
                    <a:pt x="1582744" y="1424693"/>
                    <a:pt x="1592473" y="1383940"/>
                    <a:pt x="1597984" y="1363733"/>
                  </a:cubicBezTo>
                  <a:cubicBezTo>
                    <a:pt x="1618838" y="1287270"/>
                    <a:pt x="1599562" y="1431501"/>
                    <a:pt x="1613224" y="1226573"/>
                  </a:cubicBezTo>
                  <a:cubicBezTo>
                    <a:pt x="1613224" y="1226573"/>
                    <a:pt x="1624051" y="1196299"/>
                    <a:pt x="1628464" y="1180853"/>
                  </a:cubicBezTo>
                  <a:cubicBezTo>
                    <a:pt x="1634218" y="1160714"/>
                    <a:pt x="1638193" y="1140100"/>
                    <a:pt x="1643704" y="1119893"/>
                  </a:cubicBezTo>
                  <a:cubicBezTo>
                    <a:pt x="1664558" y="1043430"/>
                    <a:pt x="1645282" y="1187661"/>
                    <a:pt x="1658944" y="982733"/>
                  </a:cubicBezTo>
                  <a:cubicBezTo>
                    <a:pt x="1658944" y="982733"/>
                    <a:pt x="1652218" y="950636"/>
                    <a:pt x="1643704" y="937013"/>
                  </a:cubicBezTo>
                  <a:cubicBezTo>
                    <a:pt x="1638850" y="929247"/>
                    <a:pt x="1629824" y="923569"/>
                    <a:pt x="1620844" y="921773"/>
                  </a:cubicBezTo>
                  <a:cubicBezTo>
                    <a:pt x="1590852" y="915775"/>
                    <a:pt x="1559884" y="916693"/>
                    <a:pt x="1529404" y="914153"/>
                  </a:cubicBezTo>
                  <a:lnTo>
                    <a:pt x="1521784" y="937013"/>
                  </a:lnTo>
                  <a:cubicBezTo>
                    <a:pt x="1516704" y="952253"/>
                    <a:pt x="1515058" y="969110"/>
                    <a:pt x="1506544" y="982733"/>
                  </a:cubicBezTo>
                  <a:cubicBezTo>
                    <a:pt x="1501690" y="990499"/>
                    <a:pt x="1490160" y="991497"/>
                    <a:pt x="1483684" y="997973"/>
                  </a:cubicBezTo>
                  <a:cubicBezTo>
                    <a:pt x="1477208" y="1004449"/>
                    <a:pt x="1473524" y="1013213"/>
                    <a:pt x="1468444" y="1020833"/>
                  </a:cubicBezTo>
                  <a:cubicBezTo>
                    <a:pt x="1448124" y="1018293"/>
                    <a:pt x="1427897" y="1014846"/>
                    <a:pt x="1407484" y="1013213"/>
                  </a:cubicBezTo>
                  <a:cubicBezTo>
                    <a:pt x="1364367" y="1009764"/>
                    <a:pt x="1321103" y="1008470"/>
                    <a:pt x="1277944" y="1005593"/>
                  </a:cubicBezTo>
                  <a:lnTo>
                    <a:pt x="1178884" y="997973"/>
                  </a:lnTo>
                  <a:cubicBezTo>
                    <a:pt x="805119" y="985514"/>
                    <a:pt x="1051777" y="1003763"/>
                    <a:pt x="904564" y="982733"/>
                  </a:cubicBezTo>
                  <a:cubicBezTo>
                    <a:pt x="884292" y="979837"/>
                    <a:pt x="863731" y="978887"/>
                    <a:pt x="843604" y="975113"/>
                  </a:cubicBezTo>
                  <a:cubicBezTo>
                    <a:pt x="823017" y="971253"/>
                    <a:pt x="802515" y="966497"/>
                    <a:pt x="782644" y="959873"/>
                  </a:cubicBezTo>
                  <a:cubicBezTo>
                    <a:pt x="771868" y="956281"/>
                    <a:pt x="762605" y="949108"/>
                    <a:pt x="752164" y="944633"/>
                  </a:cubicBezTo>
                  <a:cubicBezTo>
                    <a:pt x="744781" y="941469"/>
                    <a:pt x="736924" y="939553"/>
                    <a:pt x="729304" y="937013"/>
                  </a:cubicBezTo>
                  <a:cubicBezTo>
                    <a:pt x="660636" y="928429"/>
                    <a:pt x="580072" y="918865"/>
                    <a:pt x="515944" y="906533"/>
                  </a:cubicBezTo>
                  <a:cubicBezTo>
                    <a:pt x="500169" y="903499"/>
                    <a:pt x="485722" y="895520"/>
                    <a:pt x="470224" y="891293"/>
                  </a:cubicBezTo>
                  <a:cubicBezTo>
                    <a:pt x="457729" y="887885"/>
                    <a:pt x="444649" y="886969"/>
                    <a:pt x="432124" y="883673"/>
                  </a:cubicBezTo>
                  <a:cubicBezTo>
                    <a:pt x="396359" y="874261"/>
                    <a:pt x="361421" y="861759"/>
                    <a:pt x="325444" y="853193"/>
                  </a:cubicBezTo>
                  <a:cubicBezTo>
                    <a:pt x="307972" y="849033"/>
                    <a:pt x="289820" y="848526"/>
                    <a:pt x="272104" y="845573"/>
                  </a:cubicBezTo>
                  <a:cubicBezTo>
                    <a:pt x="259329" y="843444"/>
                    <a:pt x="246747" y="840270"/>
                    <a:pt x="234004" y="837953"/>
                  </a:cubicBezTo>
                  <a:lnTo>
                    <a:pt x="188284" y="830333"/>
                  </a:lnTo>
                  <a:cubicBezTo>
                    <a:pt x="152412" y="824354"/>
                    <a:pt x="117329" y="814278"/>
                    <a:pt x="81604" y="807473"/>
                  </a:cubicBezTo>
                  <a:cubicBezTo>
                    <a:pt x="63961" y="804112"/>
                    <a:pt x="45876" y="803375"/>
                    <a:pt x="28264" y="799853"/>
                  </a:cubicBezTo>
                  <a:cubicBezTo>
                    <a:pt x="20388" y="798278"/>
                    <a:pt x="13196" y="794181"/>
                    <a:pt x="5404" y="792233"/>
                  </a:cubicBezTo>
                  <a:lnTo>
                    <a:pt x="0" y="791152"/>
                  </a:lnTo>
                  <a:lnTo>
                    <a:pt x="0" y="211531"/>
                  </a:lnTo>
                  <a:lnTo>
                    <a:pt x="386404" y="205493"/>
                  </a:lnTo>
                  <a:cubicBezTo>
                    <a:pt x="416884" y="210573"/>
                    <a:pt x="447203" y="216736"/>
                    <a:pt x="477844" y="220733"/>
                  </a:cubicBezTo>
                  <a:cubicBezTo>
                    <a:pt x="548225" y="229913"/>
                    <a:pt x="660446" y="233251"/>
                    <a:pt x="721684" y="235973"/>
                  </a:cubicBezTo>
                  <a:cubicBezTo>
                    <a:pt x="782637" y="238682"/>
                    <a:pt x="869004" y="251213"/>
                    <a:pt x="904564" y="243593"/>
                  </a:cubicBezTo>
                  <a:cubicBezTo>
                    <a:pt x="940124" y="235973"/>
                    <a:pt x="917811" y="216102"/>
                    <a:pt x="935044" y="190253"/>
                  </a:cubicBezTo>
                  <a:cubicBezTo>
                    <a:pt x="942664" y="185173"/>
                    <a:pt x="953808" y="183204"/>
                    <a:pt x="957904" y="175013"/>
                  </a:cubicBezTo>
                  <a:cubicBezTo>
                    <a:pt x="973659" y="143502"/>
                    <a:pt x="960554" y="79589"/>
                    <a:pt x="957904" y="53093"/>
                  </a:cubicBezTo>
                  <a:cubicBezTo>
                    <a:pt x="963694" y="18349"/>
                    <a:pt x="964378" y="10583"/>
                    <a:pt x="967082" y="1099"/>
                  </a:cubicBezTo>
                  <a:lnTo>
                    <a:pt x="967454" y="0"/>
                  </a:lnTo>
                  <a:close/>
                </a:path>
              </a:pathLst>
            </a:custGeom>
          </p:spPr>
        </p:pic>
      </p:grpSp>
      <p:cxnSp>
        <p:nvCxnSpPr>
          <p:cNvPr id="46" name="直接连接符 45"/>
          <p:cNvCxnSpPr/>
          <p:nvPr/>
        </p:nvCxnSpPr>
        <p:spPr>
          <a:xfrm>
            <a:off x="3428100" y="1681655"/>
            <a:ext cx="4214760" cy="3118945"/>
          </a:xfrm>
          <a:prstGeom prst="line">
            <a:avLst/>
          </a:prstGeom>
          <a:ln w="76200">
            <a:solidFill>
              <a:srgbClr val="0E007B"/>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294922" y="1681717"/>
            <a:ext cx="4214588" cy="3108106"/>
          </a:xfrm>
          <a:prstGeom prst="line">
            <a:avLst/>
          </a:prstGeom>
          <a:ln w="12700">
            <a:solidFill>
              <a:srgbClr val="0E007B"/>
            </a:solidFill>
          </a:ln>
        </p:spPr>
        <p:style>
          <a:lnRef idx="1">
            <a:schemeClr val="accent1"/>
          </a:lnRef>
          <a:fillRef idx="0">
            <a:schemeClr val="accent1"/>
          </a:fillRef>
          <a:effectRef idx="0">
            <a:schemeClr val="accent1"/>
          </a:effectRef>
          <a:fontRef idx="minor">
            <a:schemeClr val="tx1"/>
          </a:fontRef>
        </p:style>
      </p:cxnSp>
      <p:sp>
        <p:nvSpPr>
          <p:cNvPr id="75" name="任意多边形 74"/>
          <p:cNvSpPr/>
          <p:nvPr/>
        </p:nvSpPr>
        <p:spPr>
          <a:xfrm>
            <a:off x="7553218" y="4762500"/>
            <a:ext cx="343007" cy="219075"/>
          </a:xfrm>
          <a:custGeom>
            <a:avLst/>
            <a:gdLst>
              <a:gd name="connsiteX0" fmla="*/ 148697 w 343007"/>
              <a:gd name="connsiteY0" fmla="*/ 0 h 219075"/>
              <a:gd name="connsiteX1" fmla="*/ 139172 w 343007"/>
              <a:gd name="connsiteY1" fmla="*/ 1905 h 219075"/>
              <a:gd name="connsiteX2" fmla="*/ 110597 w 343007"/>
              <a:gd name="connsiteY2" fmla="*/ 3810 h 219075"/>
              <a:gd name="connsiteX3" fmla="*/ 99167 w 343007"/>
              <a:gd name="connsiteY3" fmla="*/ 11430 h 219075"/>
              <a:gd name="connsiteX4" fmla="*/ 93452 w 343007"/>
              <a:gd name="connsiteY4" fmla="*/ 15240 h 219075"/>
              <a:gd name="connsiteX5" fmla="*/ 70592 w 343007"/>
              <a:gd name="connsiteY5" fmla="*/ 17145 h 219075"/>
              <a:gd name="connsiteX6" fmla="*/ 59162 w 343007"/>
              <a:gd name="connsiteY6" fmla="*/ 20955 h 219075"/>
              <a:gd name="connsiteX7" fmla="*/ 53447 w 343007"/>
              <a:gd name="connsiteY7" fmla="*/ 22860 h 219075"/>
              <a:gd name="connsiteX8" fmla="*/ 43922 w 343007"/>
              <a:gd name="connsiteY8" fmla="*/ 24765 h 219075"/>
              <a:gd name="connsiteX9" fmla="*/ 32492 w 343007"/>
              <a:gd name="connsiteY9" fmla="*/ 28575 h 219075"/>
              <a:gd name="connsiteX10" fmla="*/ 26777 w 343007"/>
              <a:gd name="connsiteY10" fmla="*/ 32385 h 219075"/>
              <a:gd name="connsiteX11" fmla="*/ 15347 w 343007"/>
              <a:gd name="connsiteY11" fmla="*/ 36195 h 219075"/>
              <a:gd name="connsiteX12" fmla="*/ 3917 w 343007"/>
              <a:gd name="connsiteY12" fmla="*/ 43815 h 219075"/>
              <a:gd name="connsiteX13" fmla="*/ 107 w 343007"/>
              <a:gd name="connsiteY13" fmla="*/ 49530 h 219075"/>
              <a:gd name="connsiteX14" fmla="*/ 2012 w 343007"/>
              <a:gd name="connsiteY14" fmla="*/ 72390 h 219075"/>
              <a:gd name="connsiteX15" fmla="*/ 3917 w 343007"/>
              <a:gd name="connsiteY15" fmla="*/ 78105 h 219075"/>
              <a:gd name="connsiteX16" fmla="*/ 30587 w 343007"/>
              <a:gd name="connsiteY16" fmla="*/ 112395 h 219075"/>
              <a:gd name="connsiteX17" fmla="*/ 53447 w 343007"/>
              <a:gd name="connsiteY17" fmla="*/ 135255 h 219075"/>
              <a:gd name="connsiteX18" fmla="*/ 62972 w 343007"/>
              <a:gd name="connsiteY18" fmla="*/ 144780 h 219075"/>
              <a:gd name="connsiteX19" fmla="*/ 72497 w 343007"/>
              <a:gd name="connsiteY19" fmla="*/ 156210 h 219075"/>
              <a:gd name="connsiteX20" fmla="*/ 102977 w 343007"/>
              <a:gd name="connsiteY20" fmla="*/ 182880 h 219075"/>
              <a:gd name="connsiteX21" fmla="*/ 120122 w 343007"/>
              <a:gd name="connsiteY21" fmla="*/ 200025 h 219075"/>
              <a:gd name="connsiteX22" fmla="*/ 131552 w 343007"/>
              <a:gd name="connsiteY22" fmla="*/ 211455 h 219075"/>
              <a:gd name="connsiteX23" fmla="*/ 137267 w 343007"/>
              <a:gd name="connsiteY23" fmla="*/ 217170 h 219075"/>
              <a:gd name="connsiteX24" fmla="*/ 144887 w 343007"/>
              <a:gd name="connsiteY24" fmla="*/ 219075 h 219075"/>
              <a:gd name="connsiteX25" fmla="*/ 202037 w 343007"/>
              <a:gd name="connsiteY25" fmla="*/ 217170 h 219075"/>
              <a:gd name="connsiteX26" fmla="*/ 215372 w 343007"/>
              <a:gd name="connsiteY26" fmla="*/ 215265 h 219075"/>
              <a:gd name="connsiteX27" fmla="*/ 224897 w 343007"/>
              <a:gd name="connsiteY27" fmla="*/ 211455 h 219075"/>
              <a:gd name="connsiteX28" fmla="*/ 242042 w 343007"/>
              <a:gd name="connsiteY28" fmla="*/ 205740 h 219075"/>
              <a:gd name="connsiteX29" fmla="*/ 261092 w 343007"/>
              <a:gd name="connsiteY29" fmla="*/ 201930 h 219075"/>
              <a:gd name="connsiteX30" fmla="*/ 276332 w 343007"/>
              <a:gd name="connsiteY30" fmla="*/ 194310 h 219075"/>
              <a:gd name="connsiteX31" fmla="*/ 291572 w 343007"/>
              <a:gd name="connsiteY31" fmla="*/ 186690 h 219075"/>
              <a:gd name="connsiteX32" fmla="*/ 312527 w 343007"/>
              <a:gd name="connsiteY32" fmla="*/ 167640 h 219075"/>
              <a:gd name="connsiteX33" fmla="*/ 318242 w 343007"/>
              <a:gd name="connsiteY33" fmla="*/ 161925 h 219075"/>
              <a:gd name="connsiteX34" fmla="*/ 323957 w 343007"/>
              <a:gd name="connsiteY34" fmla="*/ 150495 h 219075"/>
              <a:gd name="connsiteX35" fmla="*/ 335387 w 343007"/>
              <a:gd name="connsiteY35" fmla="*/ 133350 h 219075"/>
              <a:gd name="connsiteX36" fmla="*/ 339197 w 343007"/>
              <a:gd name="connsiteY36" fmla="*/ 123825 h 219075"/>
              <a:gd name="connsiteX37" fmla="*/ 341102 w 343007"/>
              <a:gd name="connsiteY37" fmla="*/ 116205 h 219075"/>
              <a:gd name="connsiteX38" fmla="*/ 343007 w 343007"/>
              <a:gd name="connsiteY38" fmla="*/ 110490 h 219075"/>
              <a:gd name="connsiteX39" fmla="*/ 339197 w 343007"/>
              <a:gd name="connsiteY39" fmla="*/ 93345 h 219075"/>
              <a:gd name="connsiteX40" fmla="*/ 337292 w 343007"/>
              <a:gd name="connsiteY40" fmla="*/ 85725 h 219075"/>
              <a:gd name="connsiteX41" fmla="*/ 308717 w 343007"/>
              <a:gd name="connsiteY41" fmla="*/ 53340 h 219075"/>
              <a:gd name="connsiteX42" fmla="*/ 280142 w 343007"/>
              <a:gd name="connsiteY42" fmla="*/ 34290 h 219075"/>
              <a:gd name="connsiteX43" fmla="*/ 261092 w 343007"/>
              <a:gd name="connsiteY43" fmla="*/ 24765 h 219075"/>
              <a:gd name="connsiteX44" fmla="*/ 247757 w 343007"/>
              <a:gd name="connsiteY44" fmla="*/ 22860 h 219075"/>
              <a:gd name="connsiteX45" fmla="*/ 228707 w 343007"/>
              <a:gd name="connsiteY45" fmla="*/ 15240 h 219075"/>
              <a:gd name="connsiteX46" fmla="*/ 219182 w 343007"/>
              <a:gd name="connsiteY46" fmla="*/ 13335 h 219075"/>
              <a:gd name="connsiteX47" fmla="*/ 171557 w 343007"/>
              <a:gd name="connsiteY47" fmla="*/ 9525 h 219075"/>
              <a:gd name="connsiteX48" fmla="*/ 160127 w 343007"/>
              <a:gd name="connsiteY48" fmla="*/ 5715 h 219075"/>
              <a:gd name="connsiteX49" fmla="*/ 148697 w 343007"/>
              <a:gd name="connsiteY49"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43007" h="219075">
                <a:moveTo>
                  <a:pt x="148697" y="0"/>
                </a:moveTo>
                <a:cubicBezTo>
                  <a:pt x="145522" y="635"/>
                  <a:pt x="142394" y="1583"/>
                  <a:pt x="139172" y="1905"/>
                </a:cubicBezTo>
                <a:cubicBezTo>
                  <a:pt x="129673" y="2855"/>
                  <a:pt x="119884" y="1599"/>
                  <a:pt x="110597" y="3810"/>
                </a:cubicBezTo>
                <a:cubicBezTo>
                  <a:pt x="106142" y="4871"/>
                  <a:pt x="102977" y="8890"/>
                  <a:pt x="99167" y="11430"/>
                </a:cubicBezTo>
                <a:cubicBezTo>
                  <a:pt x="97262" y="12700"/>
                  <a:pt x="95734" y="15050"/>
                  <a:pt x="93452" y="15240"/>
                </a:cubicBezTo>
                <a:lnTo>
                  <a:pt x="70592" y="17145"/>
                </a:lnTo>
                <a:lnTo>
                  <a:pt x="59162" y="20955"/>
                </a:lnTo>
                <a:cubicBezTo>
                  <a:pt x="57257" y="21590"/>
                  <a:pt x="55416" y="22466"/>
                  <a:pt x="53447" y="22860"/>
                </a:cubicBezTo>
                <a:cubicBezTo>
                  <a:pt x="50272" y="23495"/>
                  <a:pt x="47046" y="23913"/>
                  <a:pt x="43922" y="24765"/>
                </a:cubicBezTo>
                <a:cubicBezTo>
                  <a:pt x="40047" y="25822"/>
                  <a:pt x="35834" y="26347"/>
                  <a:pt x="32492" y="28575"/>
                </a:cubicBezTo>
                <a:cubicBezTo>
                  <a:pt x="30587" y="29845"/>
                  <a:pt x="28869" y="31455"/>
                  <a:pt x="26777" y="32385"/>
                </a:cubicBezTo>
                <a:cubicBezTo>
                  <a:pt x="23107" y="34016"/>
                  <a:pt x="18689" y="33967"/>
                  <a:pt x="15347" y="36195"/>
                </a:cubicBezTo>
                <a:lnTo>
                  <a:pt x="3917" y="43815"/>
                </a:lnTo>
                <a:cubicBezTo>
                  <a:pt x="2647" y="45720"/>
                  <a:pt x="259" y="47246"/>
                  <a:pt x="107" y="49530"/>
                </a:cubicBezTo>
                <a:cubicBezTo>
                  <a:pt x="-402" y="57159"/>
                  <a:pt x="1001" y="64811"/>
                  <a:pt x="2012" y="72390"/>
                </a:cubicBezTo>
                <a:cubicBezTo>
                  <a:pt x="2277" y="74380"/>
                  <a:pt x="2942" y="76350"/>
                  <a:pt x="3917" y="78105"/>
                </a:cubicBezTo>
                <a:cubicBezTo>
                  <a:pt x="11503" y="91759"/>
                  <a:pt x="20598" y="99077"/>
                  <a:pt x="30587" y="112395"/>
                </a:cubicBezTo>
                <a:cubicBezTo>
                  <a:pt x="44764" y="131298"/>
                  <a:pt x="36733" y="124113"/>
                  <a:pt x="53447" y="135255"/>
                </a:cubicBezTo>
                <a:cubicBezTo>
                  <a:pt x="63607" y="150495"/>
                  <a:pt x="50272" y="132080"/>
                  <a:pt x="62972" y="144780"/>
                </a:cubicBezTo>
                <a:cubicBezTo>
                  <a:pt x="66479" y="148287"/>
                  <a:pt x="68906" y="152790"/>
                  <a:pt x="72497" y="156210"/>
                </a:cubicBezTo>
                <a:cubicBezTo>
                  <a:pt x="82273" y="165521"/>
                  <a:pt x="93431" y="173334"/>
                  <a:pt x="102977" y="182880"/>
                </a:cubicBezTo>
                <a:cubicBezTo>
                  <a:pt x="108692" y="188595"/>
                  <a:pt x="115273" y="193559"/>
                  <a:pt x="120122" y="200025"/>
                </a:cubicBezTo>
                <a:cubicBezTo>
                  <a:pt x="131074" y="214627"/>
                  <a:pt x="120410" y="202170"/>
                  <a:pt x="131552" y="211455"/>
                </a:cubicBezTo>
                <a:cubicBezTo>
                  <a:pt x="133622" y="213180"/>
                  <a:pt x="134928" y="215833"/>
                  <a:pt x="137267" y="217170"/>
                </a:cubicBezTo>
                <a:cubicBezTo>
                  <a:pt x="139540" y="218469"/>
                  <a:pt x="142347" y="218440"/>
                  <a:pt x="144887" y="219075"/>
                </a:cubicBezTo>
                <a:cubicBezTo>
                  <a:pt x="163937" y="218440"/>
                  <a:pt x="183004" y="218199"/>
                  <a:pt x="202037" y="217170"/>
                </a:cubicBezTo>
                <a:cubicBezTo>
                  <a:pt x="206521" y="216928"/>
                  <a:pt x="211016" y="216354"/>
                  <a:pt x="215372" y="215265"/>
                </a:cubicBezTo>
                <a:cubicBezTo>
                  <a:pt x="218689" y="214436"/>
                  <a:pt x="221677" y="212605"/>
                  <a:pt x="224897" y="211455"/>
                </a:cubicBezTo>
                <a:cubicBezTo>
                  <a:pt x="230570" y="209429"/>
                  <a:pt x="236216" y="207273"/>
                  <a:pt x="242042" y="205740"/>
                </a:cubicBezTo>
                <a:cubicBezTo>
                  <a:pt x="248305" y="204092"/>
                  <a:pt x="254742" y="203200"/>
                  <a:pt x="261092" y="201930"/>
                </a:cubicBezTo>
                <a:cubicBezTo>
                  <a:pt x="274333" y="193103"/>
                  <a:pt x="257691" y="203631"/>
                  <a:pt x="276332" y="194310"/>
                </a:cubicBezTo>
                <a:cubicBezTo>
                  <a:pt x="294327" y="185312"/>
                  <a:pt x="278685" y="190986"/>
                  <a:pt x="291572" y="186690"/>
                </a:cubicBezTo>
                <a:lnTo>
                  <a:pt x="312527" y="167640"/>
                </a:lnTo>
                <a:cubicBezTo>
                  <a:pt x="314501" y="165807"/>
                  <a:pt x="316748" y="164167"/>
                  <a:pt x="318242" y="161925"/>
                </a:cubicBezTo>
                <a:cubicBezTo>
                  <a:pt x="320605" y="158381"/>
                  <a:pt x="321765" y="154148"/>
                  <a:pt x="323957" y="150495"/>
                </a:cubicBezTo>
                <a:cubicBezTo>
                  <a:pt x="327491" y="144605"/>
                  <a:pt x="332836" y="139727"/>
                  <a:pt x="335387" y="133350"/>
                </a:cubicBezTo>
                <a:cubicBezTo>
                  <a:pt x="336657" y="130175"/>
                  <a:pt x="338116" y="127069"/>
                  <a:pt x="339197" y="123825"/>
                </a:cubicBezTo>
                <a:cubicBezTo>
                  <a:pt x="340025" y="121341"/>
                  <a:pt x="340383" y="118722"/>
                  <a:pt x="341102" y="116205"/>
                </a:cubicBezTo>
                <a:cubicBezTo>
                  <a:pt x="341654" y="114274"/>
                  <a:pt x="342372" y="112395"/>
                  <a:pt x="343007" y="110490"/>
                </a:cubicBezTo>
                <a:cubicBezTo>
                  <a:pt x="341737" y="104775"/>
                  <a:pt x="340513" y="99049"/>
                  <a:pt x="339197" y="93345"/>
                </a:cubicBezTo>
                <a:cubicBezTo>
                  <a:pt x="338608" y="90794"/>
                  <a:pt x="338680" y="87945"/>
                  <a:pt x="337292" y="85725"/>
                </a:cubicBezTo>
                <a:cubicBezTo>
                  <a:pt x="328069" y="70967"/>
                  <a:pt x="321790" y="62678"/>
                  <a:pt x="308717" y="53340"/>
                </a:cubicBezTo>
                <a:cubicBezTo>
                  <a:pt x="299402" y="46686"/>
                  <a:pt x="289740" y="40529"/>
                  <a:pt x="280142" y="34290"/>
                </a:cubicBezTo>
                <a:cubicBezTo>
                  <a:pt x="274505" y="30626"/>
                  <a:pt x="267756" y="26431"/>
                  <a:pt x="261092" y="24765"/>
                </a:cubicBezTo>
                <a:cubicBezTo>
                  <a:pt x="256736" y="23676"/>
                  <a:pt x="252202" y="23495"/>
                  <a:pt x="247757" y="22860"/>
                </a:cubicBezTo>
                <a:cubicBezTo>
                  <a:pt x="240984" y="19473"/>
                  <a:pt x="236554" y="16809"/>
                  <a:pt x="228707" y="15240"/>
                </a:cubicBezTo>
                <a:cubicBezTo>
                  <a:pt x="225532" y="14605"/>
                  <a:pt x="222391" y="13763"/>
                  <a:pt x="219182" y="13335"/>
                </a:cubicBezTo>
                <a:cubicBezTo>
                  <a:pt x="204908" y="11432"/>
                  <a:pt x="185147" y="10431"/>
                  <a:pt x="171557" y="9525"/>
                </a:cubicBezTo>
                <a:cubicBezTo>
                  <a:pt x="167747" y="8255"/>
                  <a:pt x="164023" y="6689"/>
                  <a:pt x="160127" y="5715"/>
                </a:cubicBezTo>
                <a:lnTo>
                  <a:pt x="14869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5505000" y="4547637"/>
            <a:ext cx="8954957" cy="3956284"/>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内容占位符 3">
            <a:extLst>
              <a:ext uri="{FF2B5EF4-FFF2-40B4-BE49-F238E27FC236}">
                <a16:creationId xmlns="" xmlns:a16="http://schemas.microsoft.com/office/drawing/2014/main" id="{55DCE302-11B0-4322-87BB-1F0DAF15809D}"/>
              </a:ext>
            </a:extLst>
          </p:cNvPr>
          <p:cNvSpPr>
            <a:spLocks noGrp="1"/>
          </p:cNvSpPr>
          <p:nvPr>
            <p:ph idx="1"/>
          </p:nvPr>
        </p:nvSpPr>
        <p:spPr>
          <a:xfrm>
            <a:off x="7217444" y="5239299"/>
            <a:ext cx="4686288" cy="1054367"/>
          </a:xfrm>
        </p:spPr>
        <p:txBody>
          <a:bodyPr anchor="t">
            <a:noAutofit/>
          </a:bodyPr>
          <a:lstStyle/>
          <a:p>
            <a:pPr marL="400050" marR="0" lvl="0" indent="-400050" algn="l" defTabSz="914400" rtl="0" eaLnBrk="1" fontAlgn="auto" latinLnBrk="0" hangingPunct="1">
              <a:lnSpc>
                <a:spcPct val="150000"/>
              </a:lnSpc>
              <a:spcBef>
                <a:spcPts val="0"/>
              </a:spcBef>
              <a:spcAft>
                <a:spcPts val="0"/>
              </a:spcAft>
              <a:buClrTx/>
              <a:buSzTx/>
              <a:buFont typeface="+mj-lt"/>
              <a:buAutoNum type="romanUcPeriod"/>
              <a:tabLst/>
              <a:defRPr/>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Math Modelling</a:t>
            </a:r>
          </a:p>
          <a:p>
            <a:pPr marL="400050" marR="0" lvl="0" indent="-400050" algn="l" defTabSz="914400" rtl="0" eaLnBrk="1" fontAlgn="auto" latinLnBrk="0" hangingPunct="1">
              <a:lnSpc>
                <a:spcPct val="150000"/>
              </a:lnSpc>
              <a:spcBef>
                <a:spcPts val="0"/>
              </a:spcBef>
              <a:spcAft>
                <a:spcPts val="0"/>
              </a:spcAft>
              <a:buClrTx/>
              <a:buSzTx/>
              <a:buFont typeface="+mj-lt"/>
              <a:buAutoNum type="romanUcPeriod"/>
              <a:tabLst/>
              <a:defRP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Optimization in a mathematical account</a:t>
            </a:r>
          </a:p>
          <a:p>
            <a:pPr marL="400050" marR="0" lvl="0" indent="-400050" algn="l" defTabSz="914400" rtl="0" eaLnBrk="1" fontAlgn="auto" latinLnBrk="0" hangingPunct="1">
              <a:lnSpc>
                <a:spcPct val="150000"/>
              </a:lnSpc>
              <a:spcBef>
                <a:spcPts val="0"/>
              </a:spcBef>
              <a:spcAft>
                <a:spcPts val="0"/>
              </a:spcAft>
              <a:buClrTx/>
              <a:buSzTx/>
              <a:buFont typeface="+mj-lt"/>
              <a:buAutoNum type="romanUcPeriod"/>
              <a:tabLst/>
              <a:defRP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Programming</a:t>
            </a:r>
          </a:p>
        </p:txBody>
      </p:sp>
      <p:sp>
        <p:nvSpPr>
          <p:cNvPr id="19" name="任意多边形 19">
            <a:hlinkClick r:id="rId5" action="ppaction://hlinksldjump"/>
            <a:extLst>
              <a:ext uri="{FF2B5EF4-FFF2-40B4-BE49-F238E27FC236}">
                <a16:creationId xmlns="" xmlns:a16="http://schemas.microsoft.com/office/drawing/2014/main" id="{66EDCCD2-9A88-4C47-95A7-54C48421437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 xmlns:a16="http://schemas.microsoft.com/office/drawing/2014/main" id="{323C4F86-B5A4-4964-9497-5F4508ED524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225757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6</a:t>
            </a:r>
            <a:br>
              <a:rPr lang="en-US" altLang="zh-CN" b="1" dirty="0">
                <a:latin typeface="+mj-lt"/>
              </a:rPr>
            </a:br>
            <a:r>
              <a:rPr lang="en-US" altLang="zh-CN" b="1" dirty="0">
                <a:latin typeface="+mj-lt"/>
              </a:rPr>
              <a:t>Conclusion &amp; Reflection </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 xmlns:a16="http://schemas.microsoft.com/office/drawing/2014/main" id="{B129B5A5-FBE8-46B9-B516-EF55104E4EB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A382930D-D88C-4317-B919-9F40D7C913C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208305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 xmlns:a16="http://schemas.microsoft.com/office/drawing/2014/main" id="{FADF35AB-0C5B-4582-AE7E-D3CCC65409E5}"/>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内容占位符 5">
            <a:extLst>
              <a:ext uri="{FF2B5EF4-FFF2-40B4-BE49-F238E27FC236}">
                <a16:creationId xmlns="" xmlns:a16="http://schemas.microsoft.com/office/drawing/2014/main" id="{14E6F626-BD7E-4EB0-A289-CCB132E71817}"/>
              </a:ext>
            </a:extLst>
          </p:cNvPr>
          <p:cNvSpPr>
            <a:spLocks noGrp="1"/>
          </p:cNvSpPr>
          <p:nvPr>
            <p:ph idx="1"/>
          </p:nvPr>
        </p:nvSpPr>
        <p:spPr/>
        <p:txBody>
          <a:bodyPr>
            <a:normAutofit/>
          </a:bodyPr>
          <a:lstStyle/>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8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Difficult to operate</a:t>
            </a:r>
          </a:p>
        </p:txBody>
      </p:sp>
      <p:sp>
        <p:nvSpPr>
          <p:cNvPr id="9" name="任意多边形 19">
            <a:hlinkClick r:id="rId3" action="ppaction://hlinksldjump"/>
            <a:extLst>
              <a:ext uri="{FF2B5EF4-FFF2-40B4-BE49-F238E27FC236}">
                <a16:creationId xmlns="" xmlns:a16="http://schemas.microsoft.com/office/drawing/2014/main" id="{1CEC83B7-EA97-47BD-808B-794CB844C8F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E59C179E-AE1B-472F-80B8-62CBC173BEE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362067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extLst>
              <a:ext uri="{FF2B5EF4-FFF2-40B4-BE49-F238E27FC236}">
                <a16:creationId xmlns="" xmlns:a16="http://schemas.microsoft.com/office/drawing/2014/main" id="{1CF32A9A-E967-468F-A480-12E2488F1819}"/>
              </a:ext>
            </a:extLst>
          </p:cNvPr>
          <p:cNvSpPr txBox="1">
            <a:spLocks/>
          </p:cNvSpPr>
          <p:nvPr/>
        </p:nvSpPr>
        <p:spPr>
          <a:xfrm>
            <a:off x="274704" y="5140987"/>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IMMC </a:t>
            </a:r>
            <a:r>
              <a:rPr lang="en-US" altLang="zh-CN" sz="2000" b="1" dirty="0">
                <a:solidFill>
                  <a:schemeClr val="accent1"/>
                </a:solidFill>
                <a:latin typeface="Times New Roman" panose="02020603050405020304" pitchFamily="18" charset="0"/>
                <a:cs typeface="Times New Roman" panose="02020603050405020304" pitchFamily="18" charset="0"/>
              </a:rPr>
              <a:t>22768821</a:t>
            </a:r>
          </a:p>
          <a:p>
            <a:pPr marL="0" indent="0">
              <a:buNone/>
            </a:pPr>
            <a:r>
              <a:rPr lang="en-US" altLang="zh-CN" sz="2000" b="1" dirty="0">
                <a:solidFill>
                  <a:schemeClr val="accent1"/>
                </a:solidFill>
                <a:latin typeface="Times New Roman" panose="02020603050405020304" pitchFamily="18" charset="0"/>
                <a:cs typeface="Times New Roman" panose="02020603050405020304" pitchFamily="18" charset="0"/>
              </a:rPr>
              <a:t>Shanghai Experimental School</a:t>
            </a:r>
            <a:endParaRPr lang="zh-CN" altLang="en-US" sz="2000" b="1" dirty="0">
              <a:solidFill>
                <a:schemeClr val="accent1"/>
              </a:solidFill>
              <a:latin typeface="Times New Roman" panose="02020603050405020304" pitchFamily="18" charset="0"/>
              <a:cs typeface="Times New Roman" panose="02020603050405020304" pitchFamily="18" charset="0"/>
            </a:endParaRPr>
          </a:p>
        </p:txBody>
      </p:sp>
      <p:sp>
        <p:nvSpPr>
          <p:cNvPr id="8" name="标题 7">
            <a:extLst>
              <a:ext uri="{FF2B5EF4-FFF2-40B4-BE49-F238E27FC236}">
                <a16:creationId xmlns="" xmlns:a16="http://schemas.microsoft.com/office/drawing/2014/main" id="{FCBB1DA0-2CF1-4848-AEC4-0B954E0ED3AC}"/>
              </a:ext>
            </a:extLst>
          </p:cNvPr>
          <p:cNvSpPr>
            <a:spLocks noGrp="1"/>
          </p:cNvSpPr>
          <p:nvPr>
            <p:ph type="title"/>
          </p:nvPr>
        </p:nvSpPr>
        <p:spPr>
          <a:xfrm>
            <a:off x="-465198" y="1494730"/>
            <a:ext cx="10561418" cy="2291018"/>
          </a:xfrm>
          <a:effectLst>
            <a:outerShdw blurRad="50800" dist="38100" dir="2700000" sx="149000" sy="149000" algn="tl" rotWithShape="0">
              <a:prstClr val="black">
                <a:alpha val="40000"/>
              </a:prstClr>
            </a:outerShdw>
          </a:effectLst>
        </p:spPr>
        <p:txBody>
          <a:bodyPr/>
          <a:lstStyle/>
          <a:p>
            <a:pPr algn="ctr"/>
            <a:r>
              <a:rPr lang="en-US" altLang="zh-CN" sz="9600" dirty="0">
                <a:effectLst>
                  <a:outerShdw blurRad="38100" dist="38100" dir="2700000" algn="tl">
                    <a:srgbClr val="000000">
                      <a:alpha val="43137"/>
                    </a:srgbClr>
                  </a:outerShdw>
                </a:effectLst>
                <a:latin typeface="Edwardian Script ITC" panose="030303020407070D0804" pitchFamily="66" charset="0"/>
              </a:rPr>
              <a:t>Thanks For Listening!</a:t>
            </a:r>
            <a:endParaRPr lang="zh-CN" altLang="en-US" sz="9600" dirty="0">
              <a:effectLst>
                <a:outerShdw blurRad="38100" dist="38100" dir="2700000" algn="tl">
                  <a:srgbClr val="000000">
                    <a:alpha val="43137"/>
                  </a:srgbClr>
                </a:outerShdw>
              </a:effectLst>
              <a:latin typeface="Edwardian Script ITC" panose="030303020407070D0804" pitchFamily="66" charset="0"/>
            </a:endParaRPr>
          </a:p>
        </p:txBody>
      </p:sp>
      <p:sp>
        <p:nvSpPr>
          <p:cNvPr id="2" name="文本框 1">
            <a:extLst>
              <a:ext uri="{FF2B5EF4-FFF2-40B4-BE49-F238E27FC236}">
                <a16:creationId xmlns="" xmlns:a16="http://schemas.microsoft.com/office/drawing/2014/main" id="{DA4800A8-4BE0-45CA-B9DE-5A3C656649DA}"/>
              </a:ext>
            </a:extLst>
          </p:cNvPr>
          <p:cNvSpPr txBox="1"/>
          <p:nvPr/>
        </p:nvSpPr>
        <p:spPr>
          <a:xfrm>
            <a:off x="5577840" y="3960674"/>
            <a:ext cx="6279458" cy="584775"/>
          </a:xfrm>
          <a:prstGeom prst="rect">
            <a:avLst/>
          </a:prstGeom>
          <a:noFill/>
        </p:spPr>
        <p:txBody>
          <a:bodyPr wrap="square" rtlCol="0">
            <a:spAutoFit/>
          </a:bodyPr>
          <a:lstStyle/>
          <a:p>
            <a:pPr algn="r"/>
            <a:r>
              <a:rPr lang="en-US" altLang="zh-CN" sz="3200" b="1" dirty="0">
                <a:solidFill>
                  <a:srgbClr val="C9C9FF"/>
                </a:solidFill>
                <a:latin typeface="Colonna MT" panose="04020805060202030203" pitchFamily="82" charset="0"/>
              </a:rPr>
              <a:t>SES </a:t>
            </a:r>
            <a:r>
              <a:rPr lang="en-US" altLang="zh-CN" sz="3200" b="1" dirty="0" err="1">
                <a:solidFill>
                  <a:srgbClr val="C9C9FF"/>
                </a:solidFill>
                <a:latin typeface="Colonna MT" panose="04020805060202030203" pitchFamily="82" charset="0"/>
              </a:rPr>
              <a:t>stOOrz</a:t>
            </a:r>
            <a:r>
              <a:rPr lang="en-US" altLang="zh-CN" sz="3200" b="1" dirty="0">
                <a:solidFill>
                  <a:srgbClr val="C9C9FF"/>
                </a:solidFill>
                <a:latin typeface="Colonna MT" panose="04020805060202030203" pitchFamily="82" charset="0"/>
              </a:rPr>
              <a:t> Math Modelling Group</a:t>
            </a:r>
            <a:endParaRPr lang="zh-CN" altLang="en-US" sz="3200" b="1" dirty="0">
              <a:solidFill>
                <a:srgbClr val="C9C9FF"/>
              </a:solidFill>
            </a:endParaRPr>
          </a:p>
        </p:txBody>
      </p:sp>
      <p:pic>
        <p:nvPicPr>
          <p:cNvPr id="7" name="图片 6">
            <a:extLst>
              <a:ext uri="{FF2B5EF4-FFF2-40B4-BE49-F238E27FC236}">
                <a16:creationId xmlns="" xmlns:a16="http://schemas.microsoft.com/office/drawing/2014/main" id="{062F7181-DB54-4F79-B2B5-C0A984DBC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286" y="5368401"/>
            <a:ext cx="1168400" cy="1225550"/>
          </a:xfrm>
          <a:prstGeom prst="rect">
            <a:avLst/>
          </a:prstGeom>
        </p:spPr>
      </p:pic>
      <p:sp>
        <p:nvSpPr>
          <p:cNvPr id="3" name="椭圆 2"/>
          <p:cNvSpPr/>
          <p:nvPr/>
        </p:nvSpPr>
        <p:spPr>
          <a:xfrm>
            <a:off x="9688286" y="5331682"/>
            <a:ext cx="238034" cy="144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764486" y="5562600"/>
            <a:ext cx="116114" cy="5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9765303" y="2225317"/>
            <a:ext cx="2091995" cy="1596390"/>
            <a:chOff x="613410" y="4972050"/>
            <a:chExt cx="2091995" cy="1596390"/>
          </a:xfrm>
        </p:grpSpPr>
        <p:sp>
          <p:nvSpPr>
            <p:cNvPr id="10" name="任意多边形 9"/>
            <p:cNvSpPr/>
            <p:nvPr/>
          </p:nvSpPr>
          <p:spPr>
            <a:xfrm rot="1535428">
              <a:off x="935608" y="51371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1EC5D9"/>
                </a:gs>
                <a:gs pos="100000">
                  <a:srgbClr val="27A8C7"/>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4550090">
              <a:off x="1149791" y="5729002"/>
              <a:ext cx="989057" cy="82483"/>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2AA1C3"/>
                </a:gs>
                <a:gs pos="100000">
                  <a:srgbClr val="4E478F"/>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1535428">
              <a:off x="646048" y="57086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1535428">
              <a:off x="1753539" y="6317739"/>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4C4C91"/>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211580" y="528066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C66CD7"/>
                </a:gs>
                <a:gs pos="61000">
                  <a:srgbClr val="7243C0"/>
                </a:gs>
                <a:gs pos="83000">
                  <a:srgbClr val="4E32B8"/>
                </a:gs>
                <a:gs pos="100000">
                  <a:srgbClr val="3524A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20264943">
              <a:off x="1192778" y="5705276"/>
              <a:ext cx="892481" cy="92372"/>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7D49C3"/>
                </a:gs>
                <a:gs pos="100000">
                  <a:srgbClr val="9F59CC"/>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1535428">
              <a:off x="1996060" y="5713849"/>
              <a:ext cx="676753" cy="89910"/>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804AC4"/>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13410" y="497205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1CCBDD"/>
                </a:gs>
                <a:gs pos="61000">
                  <a:srgbClr val="3785B4"/>
                </a:gs>
                <a:gs pos="83000">
                  <a:srgbClr val="455F9D"/>
                </a:gs>
                <a:gs pos="100000">
                  <a:srgbClr val="4E468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19">
            <a:hlinkClick r:id="rId4" action="ppaction://hlinksldjump"/>
            <a:extLst>
              <a:ext uri="{FF2B5EF4-FFF2-40B4-BE49-F238E27FC236}">
                <a16:creationId xmlns="" xmlns:a16="http://schemas.microsoft.com/office/drawing/2014/main" id="{BEAC4512-9018-47AD-946B-B4436620698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 xmlns:a16="http://schemas.microsoft.com/office/drawing/2014/main" id="{90D79267-7857-4A32-9F31-78BE5C7A563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99639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7</a:t>
            </a:r>
            <a:br>
              <a:rPr lang="en-US" altLang="zh-CN" b="1" dirty="0">
                <a:latin typeface="+mj-lt"/>
              </a:rPr>
            </a:br>
            <a:r>
              <a:rPr lang="en-US" altLang="zh-CN" dirty="0">
                <a:latin typeface="+mj-lt"/>
              </a:rPr>
              <a:t>Appendix</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10" name="任意多边形 19">
            <a:hlinkClick r:id="rId2" action="ppaction://hlinksldjump"/>
            <a:extLst>
              <a:ext uri="{FF2B5EF4-FFF2-40B4-BE49-F238E27FC236}">
                <a16:creationId xmlns="" xmlns:a16="http://schemas.microsoft.com/office/drawing/2014/main" id="{E802637B-DBC8-4A5B-9627-AA13BC0DEF1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3F855A8C-D24A-4F6C-81B0-CC9D635644E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10287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 xmlns:a16="http://schemas.microsoft.com/office/drawing/2014/main" id="{B56F9317-B596-480C-A7BB-DDB144061C7D}"/>
              </a:ext>
            </a:extLst>
          </p:cNvPr>
          <p:cNvSpPr>
            <a:spLocks noGrp="1"/>
          </p:cNvSpPr>
          <p:nvPr>
            <p:ph idx="1"/>
          </p:nvPr>
        </p:nvSpPr>
        <p:spPr/>
        <p:txBody>
          <a:bodyPr numCol="3" anchor="t">
            <a:noAutofit/>
          </a:bodyPr>
          <a:lstStyle/>
          <a:p>
            <a:pPr>
              <a:buFont typeface="Wingdings" panose="05000000000000000000" pitchFamily="2" charset="2"/>
              <a:buChar char="p"/>
            </a:pPr>
            <a:r>
              <a:rPr lang="en-US" altLang="zh-CN" sz="1200" b="1" dirty="0">
                <a:solidFill>
                  <a:schemeClr val="accent1"/>
                </a:solidFill>
                <a:latin typeface="+mj-lt"/>
                <a:hlinkClick r:id="rId2" action="ppaction://hlinksldjump">
                  <a:extLst>
                    <a:ext uri="{A12FA001-AC4F-418D-AE19-62706E023703}">
                      <ahyp:hlinkClr xmlns:ahyp="http://schemas.microsoft.com/office/drawing/2018/hyperlinkcolor" xmlns="" val="tx"/>
                    </a:ext>
                  </a:extLst>
                </a:hlinkClick>
              </a:rPr>
              <a:t>Pg. 4 Model Analysis &amp; Structure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 action="ppaction://hlinksldjump">
                  <a:extLst>
                    <a:ext uri="{A12FA001-AC4F-418D-AE19-62706E023703}">
                      <ahyp:hlinkClr xmlns:ahyp="http://schemas.microsoft.com/office/drawing/2018/hyperlinkcolor" xmlns="" val="tx"/>
                    </a:ext>
                  </a:extLst>
                </a:hlinkClick>
              </a:rPr>
              <a:t>Pg. 5 Critical Assumptions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4" action="ppaction://hlinksldjump">
                  <a:extLst>
                    <a:ext uri="{A12FA001-AC4F-418D-AE19-62706E023703}">
                      <ahyp:hlinkClr xmlns:ahyp="http://schemas.microsoft.com/office/drawing/2018/hyperlinkcolor" xmlns="" val="tx"/>
                    </a:ext>
                  </a:extLst>
                </a:hlinkClick>
              </a:rPr>
              <a:t>Pg. 6 Definitions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5" action="ppaction://hlinksldjump">
                  <a:extLst>
                    <a:ext uri="{A12FA001-AC4F-418D-AE19-62706E023703}">
                      <ahyp:hlinkClr xmlns:ahyp="http://schemas.microsoft.com/office/drawing/2018/hyperlinkcolor" xmlns="" val="tx"/>
                    </a:ext>
                  </a:extLst>
                </a:hlinkClick>
              </a:rPr>
              <a:t>Pg. 8 Overview of Math Model</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6" action="ppaction://hlinksldjump">
                  <a:extLst>
                    <a:ext uri="{A12FA001-AC4F-418D-AE19-62706E023703}">
                      <ahyp:hlinkClr xmlns:ahyp="http://schemas.microsoft.com/office/drawing/2018/hyperlinkcolor" xmlns="" val="tx"/>
                    </a:ext>
                  </a:extLst>
                </a:hlinkClick>
              </a:rPr>
              <a:t>Pg. 9 Regular States - Coordinates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7" action="ppaction://hlinksldjump">
                  <a:extLst>
                    <a:ext uri="{A12FA001-AC4F-418D-AE19-62706E023703}">
                      <ahyp:hlinkClr xmlns:ahyp="http://schemas.microsoft.com/office/drawing/2018/hyperlinkcolor" xmlns="" val="tx"/>
                    </a:ext>
                  </a:extLst>
                </a:hlinkClick>
              </a:rPr>
              <a:t>Pg. 10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8" action="ppaction://hlinksldjump">
                  <a:extLst>
                    <a:ext uri="{A12FA001-AC4F-418D-AE19-62706E023703}">
                      <ahyp:hlinkClr xmlns:ahyp="http://schemas.microsoft.com/office/drawing/2018/hyperlinkcolor" xmlns="" val="tx"/>
                    </a:ext>
                  </a:extLst>
                </a:hlinkClick>
              </a:rPr>
              <a:t>Pg. 11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9" action="ppaction://hlinksldjump">
                  <a:extLst>
                    <a:ext uri="{A12FA001-AC4F-418D-AE19-62706E023703}">
                      <ahyp:hlinkClr xmlns:ahyp="http://schemas.microsoft.com/office/drawing/2018/hyperlinkcolor" xmlns="" val="tx"/>
                    </a:ext>
                  </a:extLst>
                </a:hlinkClick>
              </a:rPr>
              <a:t>Pg. 12 Regular States - Distribution -&gt; D</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0" action="ppaction://hlinksldjump">
                  <a:extLst>
                    <a:ext uri="{A12FA001-AC4F-418D-AE19-62706E023703}">
                      <ahyp:hlinkClr xmlns:ahyp="http://schemas.microsoft.com/office/drawing/2018/hyperlinkcolor" xmlns="" val="tx"/>
                    </a:ext>
                  </a:extLst>
                </a:hlinkClick>
              </a:rPr>
              <a:t>Pg. 13 Regular States - v -&gt; Distribution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1" action="ppaction://hlinksldjump">
                  <a:extLst>
                    <a:ext uri="{A12FA001-AC4F-418D-AE19-62706E023703}">
                      <ahyp:hlinkClr xmlns:ahyp="http://schemas.microsoft.com/office/drawing/2018/hyperlinkcolor" xmlns="" val="tx"/>
                    </a:ext>
                  </a:extLst>
                </a:hlinkClick>
              </a:rPr>
              <a:t>Pg. 14 Regular States - Overall Recursion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2" action="ppaction://hlinksldjump">
                  <a:extLst>
                    <a:ext uri="{A12FA001-AC4F-418D-AE19-62706E023703}">
                      <ahyp:hlinkClr xmlns:ahyp="http://schemas.microsoft.com/office/drawing/2018/hyperlinkcolor" xmlns="" val="tx"/>
                    </a:ext>
                  </a:extLst>
                </a:hlinkClick>
              </a:rPr>
              <a:t>Pg. 15 Crowded State - Stowing &amp;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3" action="ppaction://hlinksldjump">
                  <a:extLst>
                    <a:ext uri="{A12FA001-AC4F-418D-AE19-62706E023703}">
                      <ahyp:hlinkClr xmlns:ahyp="http://schemas.microsoft.com/office/drawing/2018/hyperlinkcolor" xmlns="" val="tx"/>
                    </a:ext>
                  </a:extLst>
                </a:hlinkClick>
              </a:rPr>
              <a:t>Pg. 16 Crowded State -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4" action="ppaction://hlinksldjump">
                  <a:extLst>
                    <a:ext uri="{A12FA001-AC4F-418D-AE19-62706E023703}">
                      <ahyp:hlinkClr xmlns:ahyp="http://schemas.microsoft.com/office/drawing/2018/hyperlinkcolor" xmlns="" val="tx"/>
                    </a:ext>
                  </a:extLst>
                </a:hlinkClick>
              </a:rPr>
              <a:t>Pg. 17 Crowded State - Congestion Parameter</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5" action="ppaction://hlinksldjump">
                  <a:extLst>
                    <a:ext uri="{A12FA001-AC4F-418D-AE19-62706E023703}">
                      <ahyp:hlinkClr xmlns:ahyp="http://schemas.microsoft.com/office/drawing/2018/hyperlinkcolor" xmlns="" val="tx"/>
                    </a:ext>
                  </a:extLst>
                </a:hlinkClick>
              </a:rPr>
              <a:t>Pg. 18 Crowded State - Interconversion Formula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6" action="ppaction://hlinksldjump">
                  <a:extLst>
                    <a:ext uri="{A12FA001-AC4F-418D-AE19-62706E023703}">
                      <ahyp:hlinkClr xmlns:ahyp="http://schemas.microsoft.com/office/drawing/2018/hyperlinkcolor" xmlns="" val="tx"/>
                    </a:ext>
                  </a:extLst>
                </a:hlinkClick>
              </a:rPr>
              <a:t>Pg. 19 Crowded State - Delete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7" action="ppaction://hlinksldjump">
                  <a:extLst>
                    <a:ext uri="{A12FA001-AC4F-418D-AE19-62706E023703}">
                      <ahyp:hlinkClr xmlns:ahyp="http://schemas.microsoft.com/office/drawing/2018/hyperlinkcolor" xmlns="" val="tx"/>
                    </a:ext>
                  </a:extLst>
                </a:hlinkClick>
              </a:rPr>
              <a:t>Pg. 20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8" action="ppaction://hlinksldjump">
                  <a:extLst>
                    <a:ext uri="{A12FA001-AC4F-418D-AE19-62706E023703}">
                      <ahyp:hlinkClr xmlns:ahyp="http://schemas.microsoft.com/office/drawing/2018/hyperlinkcolor" xmlns="" val="tx"/>
                    </a:ext>
                  </a:extLst>
                </a:hlinkClick>
              </a:rPr>
              <a:t>Pg. 21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9" action="ppaction://hlinksldjump">
                  <a:extLst>
                    <a:ext uri="{A12FA001-AC4F-418D-AE19-62706E023703}">
                      <ahyp:hlinkClr xmlns:ahyp="http://schemas.microsoft.com/office/drawing/2018/hyperlinkcolor" xmlns="" val="tx"/>
                    </a:ext>
                  </a:extLst>
                </a:hlinkClick>
              </a:rPr>
              <a:t>Pg. 23 Vertical Optimization - </a:t>
            </a:r>
            <a:r>
              <a:rPr lang="en-US" altLang="zh-CN" sz="1200" b="1" dirty="0" err="1">
                <a:solidFill>
                  <a:schemeClr val="accent1"/>
                </a:solidFill>
                <a:latin typeface="+mj-lt"/>
                <a:hlinkClick r:id="rId19" action="ppaction://hlinksldjump">
                  <a:extLst>
                    <a:ext uri="{A12FA001-AC4F-418D-AE19-62706E023703}">
                      <ahyp:hlinkClr xmlns:ahyp="http://schemas.microsoft.com/office/drawing/2018/hyperlinkcolor" xmlns=""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0" action="ppaction://hlinksldjump">
                  <a:extLst>
                    <a:ext uri="{A12FA001-AC4F-418D-AE19-62706E023703}">
                      <ahyp:hlinkClr xmlns:ahyp="http://schemas.microsoft.com/office/drawing/2018/hyperlinkcolor" xmlns="" val="tx"/>
                    </a:ext>
                  </a:extLst>
                </a:hlinkClick>
              </a:rPr>
              <a:t>Pg. 24 Vertical Optimization - </a:t>
            </a:r>
            <a:r>
              <a:rPr lang="en-US" altLang="zh-CN" sz="1200" b="1" dirty="0" err="1">
                <a:solidFill>
                  <a:schemeClr val="accent1"/>
                </a:solidFill>
                <a:latin typeface="+mj-lt"/>
                <a:hlinkClick r:id="rId20" action="ppaction://hlinksldjump">
                  <a:extLst>
                    <a:ext uri="{A12FA001-AC4F-418D-AE19-62706E023703}">
                      <ahyp:hlinkClr xmlns:ahyp="http://schemas.microsoft.com/office/drawing/2018/hyperlinkcolor" xmlns=""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1" action="ppaction://hlinksldjump">
                  <a:extLst>
                    <a:ext uri="{A12FA001-AC4F-418D-AE19-62706E023703}">
                      <ahyp:hlinkClr xmlns:ahyp="http://schemas.microsoft.com/office/drawing/2018/hyperlinkcolor" xmlns="" val="tx"/>
                    </a:ext>
                  </a:extLst>
                </a:hlinkClick>
              </a:rPr>
              <a:t>Pg. 25 Vertical Optimization - </a:t>
            </a:r>
            <a:r>
              <a:rPr lang="en-US" altLang="zh-CN" sz="1200" b="1" dirty="0" err="1">
                <a:solidFill>
                  <a:schemeClr val="accent1"/>
                </a:solidFill>
                <a:latin typeface="+mj-lt"/>
                <a:hlinkClick r:id="rId21" action="ppaction://hlinksldjump">
                  <a:extLst>
                    <a:ext uri="{A12FA001-AC4F-418D-AE19-62706E023703}">
                      <ahyp:hlinkClr xmlns:ahyp="http://schemas.microsoft.com/office/drawing/2018/hyperlinkcolor" xmlns=""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2" action="ppaction://hlinksldjump">
                  <a:extLst>
                    <a:ext uri="{A12FA001-AC4F-418D-AE19-62706E023703}">
                      <ahyp:hlinkClr xmlns:ahyp="http://schemas.microsoft.com/office/drawing/2018/hyperlinkcolor" xmlns="" val="tx"/>
                    </a:ext>
                  </a:extLst>
                </a:hlinkClick>
              </a:rPr>
              <a:t>Pg. 26 Disembarking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3" action="ppaction://hlinksldjump">
                  <a:extLst>
                    <a:ext uri="{A12FA001-AC4F-418D-AE19-62706E023703}">
                      <ahyp:hlinkClr xmlns:ahyp="http://schemas.microsoft.com/office/drawing/2018/hyperlinkcolor" xmlns="" val="tx"/>
                    </a:ext>
                  </a:extLst>
                </a:hlinkClick>
              </a:rPr>
              <a:t>Pg. 27 Horizontal optimization - Satisfactory Index</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4" action="ppaction://hlinksldjump">
                  <a:extLst>
                    <a:ext uri="{A12FA001-AC4F-418D-AE19-62706E023703}">
                      <ahyp:hlinkClr xmlns:ahyp="http://schemas.microsoft.com/office/drawing/2018/hyperlinkcolor" xmlns="" val="tx"/>
                    </a:ext>
                  </a:extLst>
                </a:hlinkClick>
              </a:rPr>
              <a:t>Pg. 28 Results Graph</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5" action="ppaction://hlinksldjump">
                  <a:extLst>
                    <a:ext uri="{A12FA001-AC4F-418D-AE19-62706E023703}">
                      <ahyp:hlinkClr xmlns:ahyp="http://schemas.microsoft.com/office/drawing/2018/hyperlinkcolor" xmlns="" val="tx"/>
                    </a:ext>
                  </a:extLst>
                </a:hlinkClick>
              </a:rPr>
              <a:t>Pg. 29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6" action="ppaction://hlinksldjump">
                  <a:extLst>
                    <a:ext uri="{A12FA001-AC4F-418D-AE19-62706E023703}">
                      <ahyp:hlinkClr xmlns:ahyp="http://schemas.microsoft.com/office/drawing/2018/hyperlinkcolor" xmlns="" val="tx"/>
                    </a:ext>
                  </a:extLst>
                </a:hlinkClick>
              </a:rPr>
              <a:t>Pg. 31 SA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7" action="ppaction://hlinksldjump">
                  <a:extLst>
                    <a:ext uri="{A12FA001-AC4F-418D-AE19-62706E023703}">
                      <ahyp:hlinkClr xmlns:ahyp="http://schemas.microsoft.com/office/drawing/2018/hyperlinkcolor" xmlns="" val="tx"/>
                    </a:ext>
                  </a:extLst>
                </a:hlinkClick>
              </a:rPr>
              <a:t>Pg. 32 SA Conclusion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8" action="ppaction://hlinksldjump">
                  <a:extLst>
                    <a:ext uri="{A12FA001-AC4F-418D-AE19-62706E023703}">
                      <ahyp:hlinkClr xmlns:ahyp="http://schemas.microsoft.com/office/drawing/2018/hyperlinkcolor" xmlns="" val="tx"/>
                    </a:ext>
                  </a:extLst>
                </a:hlinkClick>
              </a:rPr>
              <a:t>Pg. 34 Different Aircrafts - Coordinates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9" action="ppaction://hlinksldjump">
                  <a:extLst>
                    <a:ext uri="{A12FA001-AC4F-418D-AE19-62706E023703}">
                      <ahyp:hlinkClr xmlns:ahyp="http://schemas.microsoft.com/office/drawing/2018/hyperlinkcolor" xmlns="" val="tx"/>
                    </a:ext>
                  </a:extLst>
                </a:hlinkClick>
              </a:rPr>
              <a:t>Pg. 35 Different Aircrafts - Coordinates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0" action="ppaction://hlinksldjump">
                  <a:extLst>
                    <a:ext uri="{A12FA001-AC4F-418D-AE19-62706E023703}">
                      <ahyp:hlinkClr xmlns:ahyp="http://schemas.microsoft.com/office/drawing/2018/hyperlinkcolor" xmlns="" val="tx"/>
                    </a:ext>
                  </a:extLst>
                </a:hlinkClick>
              </a:rPr>
              <a:t>Pg. 36 Different Aircrafts </a:t>
            </a:r>
            <a:r>
              <a:rPr lang="en-US" altLang="zh-CN" sz="1200" b="1" dirty="0">
                <a:solidFill>
                  <a:schemeClr val="accent1"/>
                </a:solidFill>
                <a:latin typeface="+mj-lt"/>
                <a:hlinkClick r:id="rId30" action="ppaction://hlinksldjump">
                  <a:extLst>
                    <a:ext uri="{A12FA001-AC4F-418D-AE19-62706E023703}">
                      <ahyp:hlinkClr xmlns:ahyp="http://schemas.microsoft.com/office/drawing/2018/hyperlinkcolor" xmlns="" val="tx"/>
                    </a:ext>
                  </a:extLst>
                </a:hlinkClick>
              </a:rPr>
              <a:t>-</a:t>
            </a:r>
            <a:r>
              <a:rPr lang="en-US" altLang="zh-CN" sz="1200" b="1" dirty="0">
                <a:solidFill>
                  <a:schemeClr val="accent1"/>
                </a:solidFill>
                <a:latin typeface="+mj-lt"/>
                <a:hlinkClick r:id="rId30" action="ppaction://hlinksldjump">
                  <a:extLst>
                    <a:ext uri="{A12FA001-AC4F-418D-AE19-62706E023703}">
                      <ahyp:hlinkClr xmlns:ahyp="http://schemas.microsoft.com/office/drawing/2018/hyperlinkcolor" xmlns="" val="tx"/>
                    </a:ext>
                  </a:extLst>
                </a:hlinkClick>
              </a:rPr>
              <a:t> </a:t>
            </a:r>
            <a:r>
              <a:rPr lang="en-US" altLang="zh-CN" sz="1200" b="1" dirty="0" err="1">
                <a:solidFill>
                  <a:schemeClr val="accent1"/>
                </a:solidFill>
                <a:latin typeface="+mj-lt"/>
                <a:hlinkClick r:id="rId30" action="ppaction://hlinksldjump">
                  <a:extLst>
                    <a:ext uri="{A12FA001-AC4F-418D-AE19-62706E023703}">
                      <ahyp:hlinkClr xmlns:ahyp="http://schemas.microsoft.com/office/drawing/2018/hyperlinkcolor" xmlns=""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1" action="ppaction://hlinksldjump">
                  <a:extLst>
                    <a:ext uri="{A12FA001-AC4F-418D-AE19-62706E023703}">
                      <ahyp:hlinkClr xmlns:ahyp="http://schemas.microsoft.com/office/drawing/2018/hyperlinkcolor" xmlns="" val="tx"/>
                    </a:ext>
                  </a:extLst>
                </a:hlinkClick>
              </a:rPr>
              <a:t>Pg. 37 Different Aircrafts - </a:t>
            </a:r>
            <a:r>
              <a:rPr lang="en-US" altLang="zh-CN" sz="1200" b="1" dirty="0" err="1">
                <a:solidFill>
                  <a:schemeClr val="accent1"/>
                </a:solidFill>
                <a:latin typeface="+mj-lt"/>
                <a:hlinkClick r:id="rId31" action="ppaction://hlinksldjump">
                  <a:extLst>
                    <a:ext uri="{A12FA001-AC4F-418D-AE19-62706E023703}">
                      <ahyp:hlinkClr xmlns:ahyp="http://schemas.microsoft.com/office/drawing/2018/hyperlinkcolor" xmlns=""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2" action="ppaction://hlinksldjump">
                  <a:extLst>
                    <a:ext uri="{A12FA001-AC4F-418D-AE19-62706E023703}">
                      <ahyp:hlinkClr xmlns:ahyp="http://schemas.microsoft.com/office/drawing/2018/hyperlinkcolor" xmlns="" val="tx"/>
                    </a:ext>
                  </a:extLst>
                </a:hlinkClick>
              </a:rPr>
              <a:t>Pg. 38 Different Aircrafts - Conclusion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3" action="ppaction://hlinksldjump">
                  <a:extLst>
                    <a:ext uri="{A12FA001-AC4F-418D-AE19-62706E023703}">
                      <ahyp:hlinkClr xmlns:ahyp="http://schemas.microsoft.com/office/drawing/2018/hyperlinkcolor" xmlns="" val="tx"/>
                    </a:ext>
                  </a:extLst>
                </a:hlinkClick>
              </a:rPr>
              <a:t>Pg. 39 Different Aircrafts - Conclusion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4" action="ppaction://hlinksldjump">
                  <a:extLst>
                    <a:ext uri="{A12FA001-AC4F-418D-AE19-62706E023703}">
                      <ahyp:hlinkClr xmlns:ahyp="http://schemas.microsoft.com/office/drawing/2018/hyperlinkcolor" xmlns="" val="tx"/>
                    </a:ext>
                  </a:extLst>
                </a:hlinkClick>
              </a:rPr>
              <a:t>Pg. 41 Strengths &amp; Weaknesses </a:t>
            </a:r>
            <a:endParaRPr lang="zh-CN" altLang="en-US" sz="1200" b="1" dirty="0">
              <a:solidFill>
                <a:schemeClr val="accent1"/>
              </a:solidFill>
              <a:latin typeface="+mj-lt"/>
            </a:endParaRPr>
          </a:p>
        </p:txBody>
      </p:sp>
      <p:sp>
        <p:nvSpPr>
          <p:cNvPr id="8" name="标题 7">
            <a:extLst>
              <a:ext uri="{FF2B5EF4-FFF2-40B4-BE49-F238E27FC236}">
                <a16:creationId xmlns="" xmlns:a16="http://schemas.microsoft.com/office/drawing/2014/main" id="{F43E4C6B-EB12-48A6-95E8-F4B72E84ED0C}"/>
              </a:ext>
            </a:extLst>
          </p:cNvPr>
          <p:cNvSpPr>
            <a:spLocks noGrp="1"/>
          </p:cNvSpPr>
          <p:nvPr>
            <p:ph type="title"/>
          </p:nvPr>
        </p:nvSpPr>
        <p:spPr/>
        <p:txBody>
          <a:bodyPr/>
          <a:lstStyle/>
          <a:p>
            <a:r>
              <a:rPr lang="en-US" altLang="zh-CN" dirty="0">
                <a:latin typeface="+mj-lt"/>
              </a:rPr>
              <a:t>Hyperlinks</a:t>
            </a:r>
            <a:endParaRPr lang="zh-CN" altLang="en-US" dirty="0">
              <a:latin typeface="+mj-lt"/>
            </a:endParaRPr>
          </a:p>
        </p:txBody>
      </p:sp>
      <p:sp>
        <p:nvSpPr>
          <p:cNvPr id="10" name="任意多边形 19">
            <a:hlinkClick r:id="rId35" action="ppaction://hlinksldjump"/>
            <a:extLst>
              <a:ext uri="{FF2B5EF4-FFF2-40B4-BE49-F238E27FC236}">
                <a16:creationId xmlns="" xmlns:a16="http://schemas.microsoft.com/office/drawing/2014/main" id="{652BB785-0028-4AC7-86E3-4B003863AA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AC242B1B-7D47-4562-97C7-4C7FD187EFD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24442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sp>
        <p:nvSpPr>
          <p:cNvPr id="75" name="任意多边形 74"/>
          <p:cNvSpPr/>
          <p:nvPr/>
        </p:nvSpPr>
        <p:spPr>
          <a:xfrm>
            <a:off x="7553218" y="4762500"/>
            <a:ext cx="343007" cy="219075"/>
          </a:xfrm>
          <a:custGeom>
            <a:avLst/>
            <a:gdLst>
              <a:gd name="connsiteX0" fmla="*/ 148697 w 343007"/>
              <a:gd name="connsiteY0" fmla="*/ 0 h 219075"/>
              <a:gd name="connsiteX1" fmla="*/ 139172 w 343007"/>
              <a:gd name="connsiteY1" fmla="*/ 1905 h 219075"/>
              <a:gd name="connsiteX2" fmla="*/ 110597 w 343007"/>
              <a:gd name="connsiteY2" fmla="*/ 3810 h 219075"/>
              <a:gd name="connsiteX3" fmla="*/ 99167 w 343007"/>
              <a:gd name="connsiteY3" fmla="*/ 11430 h 219075"/>
              <a:gd name="connsiteX4" fmla="*/ 93452 w 343007"/>
              <a:gd name="connsiteY4" fmla="*/ 15240 h 219075"/>
              <a:gd name="connsiteX5" fmla="*/ 70592 w 343007"/>
              <a:gd name="connsiteY5" fmla="*/ 17145 h 219075"/>
              <a:gd name="connsiteX6" fmla="*/ 59162 w 343007"/>
              <a:gd name="connsiteY6" fmla="*/ 20955 h 219075"/>
              <a:gd name="connsiteX7" fmla="*/ 53447 w 343007"/>
              <a:gd name="connsiteY7" fmla="*/ 22860 h 219075"/>
              <a:gd name="connsiteX8" fmla="*/ 43922 w 343007"/>
              <a:gd name="connsiteY8" fmla="*/ 24765 h 219075"/>
              <a:gd name="connsiteX9" fmla="*/ 32492 w 343007"/>
              <a:gd name="connsiteY9" fmla="*/ 28575 h 219075"/>
              <a:gd name="connsiteX10" fmla="*/ 26777 w 343007"/>
              <a:gd name="connsiteY10" fmla="*/ 32385 h 219075"/>
              <a:gd name="connsiteX11" fmla="*/ 15347 w 343007"/>
              <a:gd name="connsiteY11" fmla="*/ 36195 h 219075"/>
              <a:gd name="connsiteX12" fmla="*/ 3917 w 343007"/>
              <a:gd name="connsiteY12" fmla="*/ 43815 h 219075"/>
              <a:gd name="connsiteX13" fmla="*/ 107 w 343007"/>
              <a:gd name="connsiteY13" fmla="*/ 49530 h 219075"/>
              <a:gd name="connsiteX14" fmla="*/ 2012 w 343007"/>
              <a:gd name="connsiteY14" fmla="*/ 72390 h 219075"/>
              <a:gd name="connsiteX15" fmla="*/ 3917 w 343007"/>
              <a:gd name="connsiteY15" fmla="*/ 78105 h 219075"/>
              <a:gd name="connsiteX16" fmla="*/ 30587 w 343007"/>
              <a:gd name="connsiteY16" fmla="*/ 112395 h 219075"/>
              <a:gd name="connsiteX17" fmla="*/ 53447 w 343007"/>
              <a:gd name="connsiteY17" fmla="*/ 135255 h 219075"/>
              <a:gd name="connsiteX18" fmla="*/ 62972 w 343007"/>
              <a:gd name="connsiteY18" fmla="*/ 144780 h 219075"/>
              <a:gd name="connsiteX19" fmla="*/ 72497 w 343007"/>
              <a:gd name="connsiteY19" fmla="*/ 156210 h 219075"/>
              <a:gd name="connsiteX20" fmla="*/ 102977 w 343007"/>
              <a:gd name="connsiteY20" fmla="*/ 182880 h 219075"/>
              <a:gd name="connsiteX21" fmla="*/ 120122 w 343007"/>
              <a:gd name="connsiteY21" fmla="*/ 200025 h 219075"/>
              <a:gd name="connsiteX22" fmla="*/ 131552 w 343007"/>
              <a:gd name="connsiteY22" fmla="*/ 211455 h 219075"/>
              <a:gd name="connsiteX23" fmla="*/ 137267 w 343007"/>
              <a:gd name="connsiteY23" fmla="*/ 217170 h 219075"/>
              <a:gd name="connsiteX24" fmla="*/ 144887 w 343007"/>
              <a:gd name="connsiteY24" fmla="*/ 219075 h 219075"/>
              <a:gd name="connsiteX25" fmla="*/ 202037 w 343007"/>
              <a:gd name="connsiteY25" fmla="*/ 217170 h 219075"/>
              <a:gd name="connsiteX26" fmla="*/ 215372 w 343007"/>
              <a:gd name="connsiteY26" fmla="*/ 215265 h 219075"/>
              <a:gd name="connsiteX27" fmla="*/ 224897 w 343007"/>
              <a:gd name="connsiteY27" fmla="*/ 211455 h 219075"/>
              <a:gd name="connsiteX28" fmla="*/ 242042 w 343007"/>
              <a:gd name="connsiteY28" fmla="*/ 205740 h 219075"/>
              <a:gd name="connsiteX29" fmla="*/ 261092 w 343007"/>
              <a:gd name="connsiteY29" fmla="*/ 201930 h 219075"/>
              <a:gd name="connsiteX30" fmla="*/ 276332 w 343007"/>
              <a:gd name="connsiteY30" fmla="*/ 194310 h 219075"/>
              <a:gd name="connsiteX31" fmla="*/ 291572 w 343007"/>
              <a:gd name="connsiteY31" fmla="*/ 186690 h 219075"/>
              <a:gd name="connsiteX32" fmla="*/ 312527 w 343007"/>
              <a:gd name="connsiteY32" fmla="*/ 167640 h 219075"/>
              <a:gd name="connsiteX33" fmla="*/ 318242 w 343007"/>
              <a:gd name="connsiteY33" fmla="*/ 161925 h 219075"/>
              <a:gd name="connsiteX34" fmla="*/ 323957 w 343007"/>
              <a:gd name="connsiteY34" fmla="*/ 150495 h 219075"/>
              <a:gd name="connsiteX35" fmla="*/ 335387 w 343007"/>
              <a:gd name="connsiteY35" fmla="*/ 133350 h 219075"/>
              <a:gd name="connsiteX36" fmla="*/ 339197 w 343007"/>
              <a:gd name="connsiteY36" fmla="*/ 123825 h 219075"/>
              <a:gd name="connsiteX37" fmla="*/ 341102 w 343007"/>
              <a:gd name="connsiteY37" fmla="*/ 116205 h 219075"/>
              <a:gd name="connsiteX38" fmla="*/ 343007 w 343007"/>
              <a:gd name="connsiteY38" fmla="*/ 110490 h 219075"/>
              <a:gd name="connsiteX39" fmla="*/ 339197 w 343007"/>
              <a:gd name="connsiteY39" fmla="*/ 93345 h 219075"/>
              <a:gd name="connsiteX40" fmla="*/ 337292 w 343007"/>
              <a:gd name="connsiteY40" fmla="*/ 85725 h 219075"/>
              <a:gd name="connsiteX41" fmla="*/ 308717 w 343007"/>
              <a:gd name="connsiteY41" fmla="*/ 53340 h 219075"/>
              <a:gd name="connsiteX42" fmla="*/ 280142 w 343007"/>
              <a:gd name="connsiteY42" fmla="*/ 34290 h 219075"/>
              <a:gd name="connsiteX43" fmla="*/ 261092 w 343007"/>
              <a:gd name="connsiteY43" fmla="*/ 24765 h 219075"/>
              <a:gd name="connsiteX44" fmla="*/ 247757 w 343007"/>
              <a:gd name="connsiteY44" fmla="*/ 22860 h 219075"/>
              <a:gd name="connsiteX45" fmla="*/ 228707 w 343007"/>
              <a:gd name="connsiteY45" fmla="*/ 15240 h 219075"/>
              <a:gd name="connsiteX46" fmla="*/ 219182 w 343007"/>
              <a:gd name="connsiteY46" fmla="*/ 13335 h 219075"/>
              <a:gd name="connsiteX47" fmla="*/ 171557 w 343007"/>
              <a:gd name="connsiteY47" fmla="*/ 9525 h 219075"/>
              <a:gd name="connsiteX48" fmla="*/ 160127 w 343007"/>
              <a:gd name="connsiteY48" fmla="*/ 5715 h 219075"/>
              <a:gd name="connsiteX49" fmla="*/ 148697 w 343007"/>
              <a:gd name="connsiteY49"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43007" h="219075">
                <a:moveTo>
                  <a:pt x="148697" y="0"/>
                </a:moveTo>
                <a:cubicBezTo>
                  <a:pt x="145522" y="635"/>
                  <a:pt x="142394" y="1583"/>
                  <a:pt x="139172" y="1905"/>
                </a:cubicBezTo>
                <a:cubicBezTo>
                  <a:pt x="129673" y="2855"/>
                  <a:pt x="119884" y="1599"/>
                  <a:pt x="110597" y="3810"/>
                </a:cubicBezTo>
                <a:cubicBezTo>
                  <a:pt x="106142" y="4871"/>
                  <a:pt x="102977" y="8890"/>
                  <a:pt x="99167" y="11430"/>
                </a:cubicBezTo>
                <a:cubicBezTo>
                  <a:pt x="97262" y="12700"/>
                  <a:pt x="95734" y="15050"/>
                  <a:pt x="93452" y="15240"/>
                </a:cubicBezTo>
                <a:lnTo>
                  <a:pt x="70592" y="17145"/>
                </a:lnTo>
                <a:lnTo>
                  <a:pt x="59162" y="20955"/>
                </a:lnTo>
                <a:cubicBezTo>
                  <a:pt x="57257" y="21590"/>
                  <a:pt x="55416" y="22466"/>
                  <a:pt x="53447" y="22860"/>
                </a:cubicBezTo>
                <a:cubicBezTo>
                  <a:pt x="50272" y="23495"/>
                  <a:pt x="47046" y="23913"/>
                  <a:pt x="43922" y="24765"/>
                </a:cubicBezTo>
                <a:cubicBezTo>
                  <a:pt x="40047" y="25822"/>
                  <a:pt x="35834" y="26347"/>
                  <a:pt x="32492" y="28575"/>
                </a:cubicBezTo>
                <a:cubicBezTo>
                  <a:pt x="30587" y="29845"/>
                  <a:pt x="28869" y="31455"/>
                  <a:pt x="26777" y="32385"/>
                </a:cubicBezTo>
                <a:cubicBezTo>
                  <a:pt x="23107" y="34016"/>
                  <a:pt x="18689" y="33967"/>
                  <a:pt x="15347" y="36195"/>
                </a:cubicBezTo>
                <a:lnTo>
                  <a:pt x="3917" y="43815"/>
                </a:lnTo>
                <a:cubicBezTo>
                  <a:pt x="2647" y="45720"/>
                  <a:pt x="259" y="47246"/>
                  <a:pt x="107" y="49530"/>
                </a:cubicBezTo>
                <a:cubicBezTo>
                  <a:pt x="-402" y="57159"/>
                  <a:pt x="1001" y="64811"/>
                  <a:pt x="2012" y="72390"/>
                </a:cubicBezTo>
                <a:cubicBezTo>
                  <a:pt x="2277" y="74380"/>
                  <a:pt x="2942" y="76350"/>
                  <a:pt x="3917" y="78105"/>
                </a:cubicBezTo>
                <a:cubicBezTo>
                  <a:pt x="11503" y="91759"/>
                  <a:pt x="20598" y="99077"/>
                  <a:pt x="30587" y="112395"/>
                </a:cubicBezTo>
                <a:cubicBezTo>
                  <a:pt x="44764" y="131298"/>
                  <a:pt x="36733" y="124113"/>
                  <a:pt x="53447" y="135255"/>
                </a:cubicBezTo>
                <a:cubicBezTo>
                  <a:pt x="63607" y="150495"/>
                  <a:pt x="50272" y="132080"/>
                  <a:pt x="62972" y="144780"/>
                </a:cubicBezTo>
                <a:cubicBezTo>
                  <a:pt x="66479" y="148287"/>
                  <a:pt x="68906" y="152790"/>
                  <a:pt x="72497" y="156210"/>
                </a:cubicBezTo>
                <a:cubicBezTo>
                  <a:pt x="82273" y="165521"/>
                  <a:pt x="93431" y="173334"/>
                  <a:pt x="102977" y="182880"/>
                </a:cubicBezTo>
                <a:cubicBezTo>
                  <a:pt x="108692" y="188595"/>
                  <a:pt x="115273" y="193559"/>
                  <a:pt x="120122" y="200025"/>
                </a:cubicBezTo>
                <a:cubicBezTo>
                  <a:pt x="131074" y="214627"/>
                  <a:pt x="120410" y="202170"/>
                  <a:pt x="131552" y="211455"/>
                </a:cubicBezTo>
                <a:cubicBezTo>
                  <a:pt x="133622" y="213180"/>
                  <a:pt x="134928" y="215833"/>
                  <a:pt x="137267" y="217170"/>
                </a:cubicBezTo>
                <a:cubicBezTo>
                  <a:pt x="139540" y="218469"/>
                  <a:pt x="142347" y="218440"/>
                  <a:pt x="144887" y="219075"/>
                </a:cubicBezTo>
                <a:cubicBezTo>
                  <a:pt x="163937" y="218440"/>
                  <a:pt x="183004" y="218199"/>
                  <a:pt x="202037" y="217170"/>
                </a:cubicBezTo>
                <a:cubicBezTo>
                  <a:pt x="206521" y="216928"/>
                  <a:pt x="211016" y="216354"/>
                  <a:pt x="215372" y="215265"/>
                </a:cubicBezTo>
                <a:cubicBezTo>
                  <a:pt x="218689" y="214436"/>
                  <a:pt x="221677" y="212605"/>
                  <a:pt x="224897" y="211455"/>
                </a:cubicBezTo>
                <a:cubicBezTo>
                  <a:pt x="230570" y="209429"/>
                  <a:pt x="236216" y="207273"/>
                  <a:pt x="242042" y="205740"/>
                </a:cubicBezTo>
                <a:cubicBezTo>
                  <a:pt x="248305" y="204092"/>
                  <a:pt x="254742" y="203200"/>
                  <a:pt x="261092" y="201930"/>
                </a:cubicBezTo>
                <a:cubicBezTo>
                  <a:pt x="274333" y="193103"/>
                  <a:pt x="257691" y="203631"/>
                  <a:pt x="276332" y="194310"/>
                </a:cubicBezTo>
                <a:cubicBezTo>
                  <a:pt x="294327" y="185312"/>
                  <a:pt x="278685" y="190986"/>
                  <a:pt x="291572" y="186690"/>
                </a:cubicBezTo>
                <a:lnTo>
                  <a:pt x="312527" y="167640"/>
                </a:lnTo>
                <a:cubicBezTo>
                  <a:pt x="314501" y="165807"/>
                  <a:pt x="316748" y="164167"/>
                  <a:pt x="318242" y="161925"/>
                </a:cubicBezTo>
                <a:cubicBezTo>
                  <a:pt x="320605" y="158381"/>
                  <a:pt x="321765" y="154148"/>
                  <a:pt x="323957" y="150495"/>
                </a:cubicBezTo>
                <a:cubicBezTo>
                  <a:pt x="327491" y="144605"/>
                  <a:pt x="332836" y="139727"/>
                  <a:pt x="335387" y="133350"/>
                </a:cubicBezTo>
                <a:cubicBezTo>
                  <a:pt x="336657" y="130175"/>
                  <a:pt x="338116" y="127069"/>
                  <a:pt x="339197" y="123825"/>
                </a:cubicBezTo>
                <a:cubicBezTo>
                  <a:pt x="340025" y="121341"/>
                  <a:pt x="340383" y="118722"/>
                  <a:pt x="341102" y="116205"/>
                </a:cubicBezTo>
                <a:cubicBezTo>
                  <a:pt x="341654" y="114274"/>
                  <a:pt x="342372" y="112395"/>
                  <a:pt x="343007" y="110490"/>
                </a:cubicBezTo>
                <a:cubicBezTo>
                  <a:pt x="341737" y="104775"/>
                  <a:pt x="340513" y="99049"/>
                  <a:pt x="339197" y="93345"/>
                </a:cubicBezTo>
                <a:cubicBezTo>
                  <a:pt x="338608" y="90794"/>
                  <a:pt x="338680" y="87945"/>
                  <a:pt x="337292" y="85725"/>
                </a:cubicBezTo>
                <a:cubicBezTo>
                  <a:pt x="328069" y="70967"/>
                  <a:pt x="321790" y="62678"/>
                  <a:pt x="308717" y="53340"/>
                </a:cubicBezTo>
                <a:cubicBezTo>
                  <a:pt x="299402" y="46686"/>
                  <a:pt x="289740" y="40529"/>
                  <a:pt x="280142" y="34290"/>
                </a:cubicBezTo>
                <a:cubicBezTo>
                  <a:pt x="274505" y="30626"/>
                  <a:pt x="267756" y="26431"/>
                  <a:pt x="261092" y="24765"/>
                </a:cubicBezTo>
                <a:cubicBezTo>
                  <a:pt x="256736" y="23676"/>
                  <a:pt x="252202" y="23495"/>
                  <a:pt x="247757" y="22860"/>
                </a:cubicBezTo>
                <a:cubicBezTo>
                  <a:pt x="240984" y="19473"/>
                  <a:pt x="236554" y="16809"/>
                  <a:pt x="228707" y="15240"/>
                </a:cubicBezTo>
                <a:cubicBezTo>
                  <a:pt x="225532" y="14605"/>
                  <a:pt x="222391" y="13763"/>
                  <a:pt x="219182" y="13335"/>
                </a:cubicBezTo>
                <a:cubicBezTo>
                  <a:pt x="204908" y="11432"/>
                  <a:pt x="185147" y="10431"/>
                  <a:pt x="171557" y="9525"/>
                </a:cubicBezTo>
                <a:cubicBezTo>
                  <a:pt x="167747" y="8255"/>
                  <a:pt x="164023" y="6689"/>
                  <a:pt x="160127" y="5715"/>
                </a:cubicBezTo>
                <a:lnTo>
                  <a:pt x="14869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21" name="内容占位符 2">
            <a:extLst>
              <a:ext uri="{FF2B5EF4-FFF2-40B4-BE49-F238E27FC236}">
                <a16:creationId xmlns="" xmlns:a16="http://schemas.microsoft.com/office/drawing/2014/main" id="{62FD492B-C3A1-489C-9AA4-584B62D70C63}"/>
              </a:ext>
            </a:extLst>
          </p:cNvPr>
          <p:cNvSpPr>
            <a:spLocks noGrp="1"/>
          </p:cNvSpPr>
          <p:nvPr>
            <p:ph idx="1"/>
          </p:nvPr>
        </p:nvSpPr>
        <p:spPr>
          <a:xfrm>
            <a:off x="355600" y="2217150"/>
            <a:ext cx="5201920" cy="5309774"/>
          </a:xfrm>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smtClean="0">
                <a:solidFill>
                  <a:srgbClr val="13009C"/>
                </a:solidFill>
                <a:latin typeface="Times New Roman" panose="02020603050405020304" pitchFamily="18" charset="0"/>
                <a:ea typeface="+mj-ea"/>
                <a:cs typeface="Times New Roman" panose="02020603050405020304" pitchFamily="18" charset="0"/>
              </a:rPr>
              <a:t>What’s new?</a:t>
            </a:r>
          </a:p>
          <a:p>
            <a:pPr lvl="1" defTabSz="914400">
              <a:spcBef>
                <a:spcPts val="0"/>
              </a:spcBef>
              <a:spcAft>
                <a:spcPts val="0"/>
              </a:spcAft>
              <a:buClrTx/>
              <a:buFont typeface="Wingdings" panose="05000000000000000000" pitchFamily="2" charset="2"/>
              <a:buChar char="p"/>
              <a:defRPr/>
            </a:pPr>
            <a:r>
              <a:rPr lang="en-US" altLang="zh-CN" sz="1800" dirty="0" smtClean="0">
                <a:latin typeface="Times New Roman" panose="02020603050405020304" pitchFamily="18" charset="0"/>
                <a:ea typeface="+mj-ea"/>
                <a:cs typeface="Times New Roman" panose="02020603050405020304" pitchFamily="18" charset="0"/>
              </a:rPr>
              <a:t>Unlike conventional math modelling, </a:t>
            </a:r>
            <a:r>
              <a:rPr lang="en-US" altLang="zh-CN" sz="1800" b="1" dirty="0" smtClean="0">
                <a:latin typeface="Times New Roman" panose="02020603050405020304" pitchFamily="18" charset="0"/>
                <a:ea typeface="+mj-ea"/>
                <a:cs typeface="Times New Roman" panose="02020603050405020304" pitchFamily="18" charset="0"/>
              </a:rPr>
              <a:t>mathematical analyses </a:t>
            </a:r>
            <a:r>
              <a:rPr lang="en-US" altLang="zh-CN" sz="1800" dirty="0" smtClean="0">
                <a:latin typeface="Times New Roman" panose="02020603050405020304" pitchFamily="18" charset="0"/>
                <a:ea typeface="+mj-ea"/>
                <a:cs typeface="Times New Roman" panose="02020603050405020304" pitchFamily="18" charset="0"/>
              </a:rPr>
              <a:t>are included in our model.</a:t>
            </a:r>
          </a:p>
          <a:p>
            <a:pPr lvl="1" defTabSz="914400">
              <a:spcBef>
                <a:spcPts val="0"/>
              </a:spcBef>
              <a:spcAft>
                <a:spcPts val="0"/>
              </a:spcAft>
              <a:buClrTx/>
              <a:buFont typeface="Wingdings" panose="05000000000000000000" pitchFamily="2" charset="2"/>
              <a:buChar char="p"/>
              <a:defRPr/>
            </a:pPr>
            <a:r>
              <a:rPr kumimoji="0" lang="en-US" altLang="zh-CN" sz="1800" i="0" u="none" strike="noStrike" kern="1200" cap="none" spc="0" normalizeH="0" baseline="0" noProof="0" dirty="0" smtClean="0">
                <a:ln>
                  <a:noFill/>
                </a:ln>
                <a:effectLst/>
                <a:uLnTx/>
                <a:uFillTx/>
                <a:latin typeface="Times New Roman" panose="02020603050405020304" pitchFamily="18" charset="0"/>
                <a:ea typeface="+mj-ea"/>
                <a:cs typeface="Times New Roman" panose="02020603050405020304" pitchFamily="18" charset="0"/>
              </a:rPr>
              <a:t>This added part is</a:t>
            </a:r>
            <a:r>
              <a:rPr kumimoji="0" lang="en-US" altLang="zh-CN" sz="1800" i="0" u="none" strike="noStrike" kern="1200" cap="none" spc="0" normalizeH="0" noProof="0" dirty="0" smtClean="0">
                <a:ln>
                  <a:noFill/>
                </a:ln>
                <a:effectLst/>
                <a:uLnTx/>
                <a:uFillTx/>
                <a:latin typeface="Times New Roman" panose="02020603050405020304" pitchFamily="18" charset="0"/>
                <a:ea typeface="+mj-ea"/>
                <a:cs typeface="Times New Roman" panose="02020603050405020304" pitchFamily="18" charset="0"/>
              </a:rPr>
              <a:t> mostly theoretical</a:t>
            </a:r>
          </a:p>
          <a:p>
            <a:pPr defTabSz="914400">
              <a:spcBef>
                <a:spcPts val="0"/>
              </a:spcBef>
              <a:spcAft>
                <a:spcPts val="0"/>
              </a:spcAft>
              <a:buClrTx/>
              <a:buFont typeface="Wingdings" panose="05000000000000000000" pitchFamily="2" charset="2"/>
              <a:buChar char="p"/>
              <a:defRPr/>
            </a:pPr>
            <a:r>
              <a:rPr lang="en-US" altLang="zh-CN" b="1" baseline="0" dirty="0" smtClean="0">
                <a:solidFill>
                  <a:srgbClr val="12008A"/>
                </a:solidFill>
                <a:latin typeface="Times New Roman" panose="02020603050405020304" pitchFamily="18" charset="0"/>
                <a:ea typeface="+mj-ea"/>
                <a:cs typeface="Times New Roman" panose="02020603050405020304" pitchFamily="18" charset="0"/>
              </a:rPr>
              <a:t>What</a:t>
            </a:r>
            <a:r>
              <a:rPr lang="en-US" altLang="zh-CN" b="1" dirty="0" smtClean="0">
                <a:solidFill>
                  <a:srgbClr val="12008A"/>
                </a:solidFill>
                <a:latin typeface="Times New Roman" panose="02020603050405020304" pitchFamily="18" charset="0"/>
                <a:ea typeface="+mj-ea"/>
                <a:cs typeface="Times New Roman" panose="02020603050405020304" pitchFamily="18" charset="0"/>
              </a:rPr>
              <a:t> for?</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makes our logic more coherent, providing stout justifications for the </a:t>
            </a:r>
            <a:r>
              <a:rPr lang="en-US" altLang="zh-CN" sz="1800" b="1" i="1" dirty="0" smtClean="0">
                <a:latin typeface="Times New Roman" panose="02020603050405020304" pitchFamily="18" charset="0"/>
                <a:ea typeface="+mj-ea"/>
                <a:cs typeface="Times New Roman" panose="02020603050405020304" pitchFamily="18" charset="0"/>
              </a:rPr>
              <a:t>intuitive</a:t>
            </a:r>
            <a:r>
              <a:rPr lang="en-US" altLang="zh-CN" sz="1800" b="1" dirty="0" smtClean="0">
                <a:latin typeface="Times New Roman" panose="02020603050405020304" pitchFamily="18" charset="0"/>
                <a:ea typeface="+mj-ea"/>
                <a:cs typeface="Times New Roman" panose="02020603050405020304" pitchFamily="18" charset="0"/>
              </a:rPr>
              <a:t> </a:t>
            </a:r>
            <a:r>
              <a:rPr lang="en-US" altLang="zh-CN" sz="1800" b="1" dirty="0" smtClean="0">
                <a:solidFill>
                  <a:srgbClr val="12008A"/>
                </a:solidFill>
                <a:latin typeface="Times New Roman" panose="02020603050405020304" pitchFamily="18" charset="0"/>
                <a:ea typeface="+mj-ea"/>
                <a:cs typeface="Times New Roman" panose="02020603050405020304" pitchFamily="18" charset="0"/>
              </a:rPr>
              <a:t>notio</a:t>
            </a:r>
            <a:r>
              <a:rPr lang="en-US" altLang="zh-CN" sz="1800" b="1" dirty="0">
                <a:solidFill>
                  <a:srgbClr val="12008A"/>
                </a:solidFill>
                <a:latin typeface="Times New Roman" panose="02020603050405020304" pitchFamily="18" charset="0"/>
                <a:ea typeface="+mj-ea"/>
                <a:cs typeface="Times New Roman" panose="02020603050405020304" pitchFamily="18" charset="0"/>
              </a:rPr>
              <a:t>ns</a:t>
            </a:r>
            <a:r>
              <a:rPr lang="en-US" altLang="zh-CN" sz="1800" b="1" dirty="0" smtClean="0">
                <a:latin typeface="Times New Roman" panose="02020603050405020304" pitchFamily="18" charset="0"/>
                <a:ea typeface="+mj-ea"/>
                <a:cs typeface="Times New Roman" panose="02020603050405020304" pitchFamily="18" charset="0"/>
              </a:rPr>
              <a:t> &amp; </a:t>
            </a:r>
            <a:r>
              <a:rPr lang="en-US" altLang="zh-CN" sz="1800" b="1" dirty="0">
                <a:solidFill>
                  <a:srgbClr val="12008A"/>
                </a:solidFill>
                <a:latin typeface="Times New Roman" panose="02020603050405020304" pitchFamily="18" charset="0"/>
                <a:ea typeface="+mj-ea"/>
                <a:cs typeface="Times New Roman" panose="02020603050405020304" pitchFamily="18" charset="0"/>
              </a:rPr>
              <a:t>concepts</a:t>
            </a:r>
            <a:r>
              <a:rPr lang="en-US" altLang="zh-CN" sz="1800" b="1" dirty="0" smtClean="0">
                <a:latin typeface="Times New Roman" panose="02020603050405020304" pitchFamily="18" charset="0"/>
                <a:ea typeface="+mj-ea"/>
                <a:cs typeface="Times New Roman" panose="02020603050405020304" pitchFamily="18" charset="0"/>
              </a:rPr>
              <a:t> raised in our model, as well as </a:t>
            </a:r>
            <a:r>
              <a:rPr lang="en-US" altLang="zh-CN" sz="1800" b="1" dirty="0" smtClean="0">
                <a:solidFill>
                  <a:srgbClr val="12008A"/>
                </a:solidFill>
                <a:latin typeface="Times New Roman" panose="02020603050405020304" pitchFamily="18" charset="0"/>
                <a:ea typeface="+mj-ea"/>
                <a:cs typeface="Times New Roman" panose="02020603050405020304" pitchFamily="18" charset="0"/>
              </a:rPr>
              <a:t>the results</a:t>
            </a:r>
            <a:r>
              <a:rPr lang="en-US" altLang="zh-CN" sz="1800" b="1" dirty="0" smtClean="0">
                <a:latin typeface="Times New Roman" panose="02020603050405020304" pitchFamily="18" charset="0"/>
                <a:ea typeface="+mj-ea"/>
                <a:cs typeface="Times New Roman" panose="02020603050405020304" pitchFamily="18" charset="0"/>
              </a:rPr>
              <a:t>.</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significantly simplifies tedious calculations, especially during optimization.</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provides plausible strict mathematical explanations for our results.</a:t>
            </a:r>
          </a:p>
          <a:p>
            <a:pPr marL="800100" lvl="1" indent="-342900" defTabSz="914400">
              <a:spcBef>
                <a:spcPts val="0"/>
              </a:spcBef>
              <a:spcAft>
                <a:spcPts val="0"/>
              </a:spcAft>
              <a:buClrTx/>
              <a:buFont typeface="+mj-lt"/>
              <a:buAutoNum type="arabicPeriod"/>
              <a:defRPr/>
            </a:pPr>
            <a:endParaRPr lang="en-US" altLang="zh-CN" sz="1800" b="1" dirty="0" smtClean="0">
              <a:latin typeface="Times New Roman" panose="02020603050405020304" pitchFamily="18" charset="0"/>
              <a:ea typeface="+mj-ea"/>
              <a:cs typeface="Times New Roman" panose="02020603050405020304" pitchFamily="18" charset="0"/>
            </a:endParaRPr>
          </a:p>
        </p:txBody>
      </p:sp>
      <p:grpSp>
        <p:nvGrpSpPr>
          <p:cNvPr id="23" name="组合 22"/>
          <p:cNvGrpSpPr/>
          <p:nvPr/>
        </p:nvGrpSpPr>
        <p:grpSpPr>
          <a:xfrm>
            <a:off x="5472426" y="2484658"/>
            <a:ext cx="6124915" cy="3605808"/>
            <a:chOff x="361946" y="2687858"/>
            <a:chExt cx="6124915" cy="3605808"/>
          </a:xfrm>
        </p:grpSpPr>
        <p:sp>
          <p:nvSpPr>
            <p:cNvPr id="24" name="文本框 23"/>
            <p:cNvSpPr txBox="1"/>
            <p:nvPr/>
          </p:nvSpPr>
          <p:spPr>
            <a:xfrm>
              <a:off x="1857366" y="5985889"/>
              <a:ext cx="3134074" cy="307777"/>
            </a:xfrm>
            <a:prstGeom prst="rect">
              <a:avLst/>
            </a:prstGeom>
            <a:noFill/>
          </p:spPr>
          <p:txBody>
            <a:bodyPr wrap="square" rtlCol="0">
              <a:spAutoFit/>
            </a:bodyPr>
            <a:lstStyle/>
            <a:p>
              <a:pPr algn="ctr"/>
              <a:r>
                <a:rPr lang="en-US" altLang="zh-CN" sz="1400" b="1" dirty="0">
                  <a:solidFill>
                    <a:srgbClr val="0F007B"/>
                  </a:solidFill>
                </a:rPr>
                <a:t>Fig. The structure of our model</a:t>
              </a:r>
              <a:endParaRPr lang="zh-CN" altLang="en-US" sz="1400" b="1" dirty="0">
                <a:solidFill>
                  <a:srgbClr val="0F007B"/>
                </a:solidFill>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61946" y="2687858"/>
              <a:ext cx="6124915" cy="3141908"/>
            </a:xfrm>
            <a:custGeom>
              <a:avLst/>
              <a:gdLst>
                <a:gd name="connsiteX0" fmla="*/ 0 w 6124915"/>
                <a:gd name="connsiteY0" fmla="*/ 0 h 3141908"/>
                <a:gd name="connsiteX1" fmla="*/ 2223068 w 6124915"/>
                <a:gd name="connsiteY1" fmla="*/ 0 h 3141908"/>
                <a:gd name="connsiteX2" fmla="*/ 2198899 w 6124915"/>
                <a:gd name="connsiteY2" fmla="*/ 24169 h 3141908"/>
                <a:gd name="connsiteX3" fmla="*/ 2176039 w 6124915"/>
                <a:gd name="connsiteY3" fmla="*/ 54649 h 3141908"/>
                <a:gd name="connsiteX4" fmla="*/ 2153179 w 6124915"/>
                <a:gd name="connsiteY4" fmla="*/ 207049 h 3141908"/>
                <a:gd name="connsiteX5" fmla="*/ 2145559 w 6124915"/>
                <a:gd name="connsiteY5" fmla="*/ 237529 h 3141908"/>
                <a:gd name="connsiteX6" fmla="*/ 2130319 w 6124915"/>
                <a:gd name="connsiteY6" fmla="*/ 283249 h 3141908"/>
                <a:gd name="connsiteX7" fmla="*/ 2137939 w 6124915"/>
                <a:gd name="connsiteY7" fmla="*/ 443269 h 3141908"/>
                <a:gd name="connsiteX8" fmla="*/ 2145559 w 6124915"/>
                <a:gd name="connsiteY8" fmla="*/ 549949 h 3141908"/>
                <a:gd name="connsiteX9" fmla="*/ 2153179 w 6124915"/>
                <a:gd name="connsiteY9" fmla="*/ 588049 h 3141908"/>
                <a:gd name="connsiteX10" fmla="*/ 2176039 w 6124915"/>
                <a:gd name="connsiteY10" fmla="*/ 618529 h 3141908"/>
                <a:gd name="connsiteX11" fmla="*/ 2183659 w 6124915"/>
                <a:gd name="connsiteY11" fmla="*/ 641389 h 3141908"/>
                <a:gd name="connsiteX12" fmla="*/ 2229379 w 6124915"/>
                <a:gd name="connsiteY12" fmla="*/ 702349 h 3141908"/>
                <a:gd name="connsiteX13" fmla="*/ 2244923 w 6124915"/>
                <a:gd name="connsiteY13" fmla="*/ 732339 h 3141908"/>
                <a:gd name="connsiteX14" fmla="*/ 2244377 w 6124915"/>
                <a:gd name="connsiteY14" fmla="*/ 732155 h 3141908"/>
                <a:gd name="connsiteX15" fmla="*/ 2240351 w 6124915"/>
                <a:gd name="connsiteY15" fmla="*/ 727286 h 3141908"/>
                <a:gd name="connsiteX16" fmla="*/ 2243450 w 6124915"/>
                <a:gd name="connsiteY16" fmla="*/ 731843 h 3141908"/>
                <a:gd name="connsiteX17" fmla="*/ 2244377 w 6124915"/>
                <a:gd name="connsiteY17" fmla="*/ 732155 h 3141908"/>
                <a:gd name="connsiteX18" fmla="*/ 2246061 w 6124915"/>
                <a:gd name="connsiteY18" fmla="*/ 734192 h 3141908"/>
                <a:gd name="connsiteX19" fmla="*/ 2290339 w 6124915"/>
                <a:gd name="connsiteY19" fmla="*/ 793789 h 3141908"/>
                <a:gd name="connsiteX20" fmla="*/ 2305579 w 6124915"/>
                <a:gd name="connsiteY20" fmla="*/ 816649 h 3141908"/>
                <a:gd name="connsiteX21" fmla="*/ 2358919 w 6124915"/>
                <a:gd name="connsiteY21" fmla="*/ 869989 h 3141908"/>
                <a:gd name="connsiteX22" fmla="*/ 2389399 w 6124915"/>
                <a:gd name="connsiteY22" fmla="*/ 900469 h 3141908"/>
                <a:gd name="connsiteX23" fmla="*/ 2419879 w 6124915"/>
                <a:gd name="connsiteY23" fmla="*/ 930949 h 3141908"/>
                <a:gd name="connsiteX24" fmla="*/ 2450359 w 6124915"/>
                <a:gd name="connsiteY24" fmla="*/ 946189 h 3141908"/>
                <a:gd name="connsiteX25" fmla="*/ 2473219 w 6124915"/>
                <a:gd name="connsiteY25" fmla="*/ 961429 h 3141908"/>
                <a:gd name="connsiteX26" fmla="*/ 2496079 w 6124915"/>
                <a:gd name="connsiteY26" fmla="*/ 969049 h 3141908"/>
                <a:gd name="connsiteX27" fmla="*/ 2541799 w 6124915"/>
                <a:gd name="connsiteY27" fmla="*/ 999529 h 3141908"/>
                <a:gd name="connsiteX28" fmla="*/ 2595139 w 6124915"/>
                <a:gd name="connsiteY28" fmla="*/ 1037629 h 3141908"/>
                <a:gd name="connsiteX29" fmla="*/ 2640859 w 6124915"/>
                <a:gd name="connsiteY29" fmla="*/ 1060489 h 3141908"/>
                <a:gd name="connsiteX30" fmla="*/ 2678959 w 6124915"/>
                <a:gd name="connsiteY30" fmla="*/ 1075729 h 3141908"/>
                <a:gd name="connsiteX31" fmla="*/ 2701819 w 6124915"/>
                <a:gd name="connsiteY31" fmla="*/ 1090969 h 3141908"/>
                <a:gd name="connsiteX32" fmla="*/ 2823739 w 6124915"/>
                <a:gd name="connsiteY32" fmla="*/ 1151929 h 3141908"/>
                <a:gd name="connsiteX33" fmla="*/ 2877079 w 6124915"/>
                <a:gd name="connsiteY33" fmla="*/ 1174789 h 3141908"/>
                <a:gd name="connsiteX34" fmla="*/ 2899939 w 6124915"/>
                <a:gd name="connsiteY34" fmla="*/ 1182409 h 3141908"/>
                <a:gd name="connsiteX35" fmla="*/ 2938039 w 6124915"/>
                <a:gd name="connsiteY35" fmla="*/ 1197649 h 3141908"/>
                <a:gd name="connsiteX36" fmla="*/ 2968519 w 6124915"/>
                <a:gd name="connsiteY36" fmla="*/ 1212889 h 3141908"/>
                <a:gd name="connsiteX37" fmla="*/ 3059959 w 6124915"/>
                <a:gd name="connsiteY37" fmla="*/ 1243369 h 3141908"/>
                <a:gd name="connsiteX38" fmla="*/ 3120919 w 6124915"/>
                <a:gd name="connsiteY38" fmla="*/ 1266229 h 3141908"/>
                <a:gd name="connsiteX39" fmla="*/ 3181879 w 6124915"/>
                <a:gd name="connsiteY39" fmla="*/ 1281469 h 3141908"/>
                <a:gd name="connsiteX40" fmla="*/ 3341899 w 6124915"/>
                <a:gd name="connsiteY40" fmla="*/ 1296709 h 3141908"/>
                <a:gd name="connsiteX41" fmla="*/ 3425719 w 6124915"/>
                <a:gd name="connsiteY41" fmla="*/ 1311949 h 3141908"/>
                <a:gd name="connsiteX42" fmla="*/ 3555259 w 6124915"/>
                <a:gd name="connsiteY42" fmla="*/ 1334809 h 3141908"/>
                <a:gd name="connsiteX43" fmla="*/ 3844819 w 6124915"/>
                <a:gd name="connsiteY43" fmla="*/ 1311949 h 3141908"/>
                <a:gd name="connsiteX44" fmla="*/ 3867679 w 6124915"/>
                <a:gd name="connsiteY44" fmla="*/ 1304329 h 3141908"/>
                <a:gd name="connsiteX45" fmla="*/ 3989599 w 6124915"/>
                <a:gd name="connsiteY45" fmla="*/ 1243369 h 3141908"/>
                <a:gd name="connsiteX46" fmla="*/ 4050559 w 6124915"/>
                <a:gd name="connsiteY46" fmla="*/ 1212889 h 3141908"/>
                <a:gd name="connsiteX47" fmla="*/ 4134379 w 6124915"/>
                <a:gd name="connsiteY47" fmla="*/ 1174789 h 3141908"/>
                <a:gd name="connsiteX48" fmla="*/ 4164859 w 6124915"/>
                <a:gd name="connsiteY48" fmla="*/ 1167169 h 3141908"/>
                <a:gd name="connsiteX49" fmla="*/ 4309639 w 6124915"/>
                <a:gd name="connsiteY49" fmla="*/ 1090969 h 3141908"/>
                <a:gd name="connsiteX50" fmla="*/ 4416319 w 6124915"/>
                <a:gd name="connsiteY50" fmla="*/ 1030009 h 3141908"/>
                <a:gd name="connsiteX51" fmla="*/ 4469659 w 6124915"/>
                <a:gd name="connsiteY51" fmla="*/ 1022389 h 3141908"/>
                <a:gd name="connsiteX52" fmla="*/ 4501889 w 6124915"/>
                <a:gd name="connsiteY52" fmla="*/ 1016350 h 3141908"/>
                <a:gd name="connsiteX53" fmla="*/ 4506753 w 6124915"/>
                <a:gd name="connsiteY53" fmla="*/ 1014647 h 3141908"/>
                <a:gd name="connsiteX54" fmla="*/ 4509696 w 6124915"/>
                <a:gd name="connsiteY54" fmla="*/ 1014686 h 3141908"/>
                <a:gd name="connsiteX55" fmla="*/ 4683019 w 6124915"/>
                <a:gd name="connsiteY55" fmla="*/ 1007149 h 3141908"/>
                <a:gd name="connsiteX56" fmla="*/ 4919239 w 6124915"/>
                <a:gd name="connsiteY56" fmla="*/ 991909 h 3141908"/>
                <a:gd name="connsiteX57" fmla="*/ 5140219 w 6124915"/>
                <a:gd name="connsiteY57" fmla="*/ 1007149 h 3141908"/>
                <a:gd name="connsiteX58" fmla="*/ 5239279 w 6124915"/>
                <a:gd name="connsiteY58" fmla="*/ 1022389 h 3141908"/>
                <a:gd name="connsiteX59" fmla="*/ 5292619 w 6124915"/>
                <a:gd name="connsiteY59" fmla="*/ 1037629 h 3141908"/>
                <a:gd name="connsiteX60" fmla="*/ 5330719 w 6124915"/>
                <a:gd name="connsiteY60" fmla="*/ 1045249 h 3141908"/>
                <a:gd name="connsiteX61" fmla="*/ 5475499 w 6124915"/>
                <a:gd name="connsiteY61" fmla="*/ 1060489 h 3141908"/>
                <a:gd name="connsiteX62" fmla="*/ 5544079 w 6124915"/>
                <a:gd name="connsiteY62" fmla="*/ 1075729 h 3141908"/>
                <a:gd name="connsiteX63" fmla="*/ 5566939 w 6124915"/>
                <a:gd name="connsiteY63" fmla="*/ 1083349 h 3141908"/>
                <a:gd name="connsiteX64" fmla="*/ 5612659 w 6124915"/>
                <a:gd name="connsiteY64" fmla="*/ 1090969 h 3141908"/>
                <a:gd name="connsiteX65" fmla="*/ 5665999 w 6124915"/>
                <a:gd name="connsiteY65" fmla="*/ 1106209 h 3141908"/>
                <a:gd name="connsiteX66" fmla="*/ 5757439 w 6124915"/>
                <a:gd name="connsiteY66" fmla="*/ 1121449 h 3141908"/>
                <a:gd name="connsiteX67" fmla="*/ 5826019 w 6124915"/>
                <a:gd name="connsiteY67" fmla="*/ 1144309 h 3141908"/>
                <a:gd name="connsiteX68" fmla="*/ 5879359 w 6124915"/>
                <a:gd name="connsiteY68" fmla="*/ 1167169 h 3141908"/>
                <a:gd name="connsiteX69" fmla="*/ 5932699 w 6124915"/>
                <a:gd name="connsiteY69" fmla="*/ 1205269 h 3141908"/>
                <a:gd name="connsiteX70" fmla="*/ 5978419 w 6124915"/>
                <a:gd name="connsiteY70" fmla="*/ 1228129 h 3141908"/>
                <a:gd name="connsiteX71" fmla="*/ 6039379 w 6124915"/>
                <a:gd name="connsiteY71" fmla="*/ 1304329 h 3141908"/>
                <a:gd name="connsiteX72" fmla="*/ 6100339 w 6124915"/>
                <a:gd name="connsiteY72" fmla="*/ 1380529 h 3141908"/>
                <a:gd name="connsiteX73" fmla="*/ 6124915 w 6124915"/>
                <a:gd name="connsiteY73" fmla="*/ 1411249 h 3141908"/>
                <a:gd name="connsiteX74" fmla="*/ 6124915 w 6124915"/>
                <a:gd name="connsiteY74" fmla="*/ 1714575 h 3141908"/>
                <a:gd name="connsiteX75" fmla="*/ 6123199 w 6124915"/>
                <a:gd name="connsiteY75" fmla="*/ 1715809 h 3141908"/>
                <a:gd name="connsiteX76" fmla="*/ 6069859 w 6124915"/>
                <a:gd name="connsiteY76" fmla="*/ 1753909 h 3141908"/>
                <a:gd name="connsiteX77" fmla="*/ 6054619 w 6124915"/>
                <a:gd name="connsiteY77" fmla="*/ 1776769 h 3141908"/>
                <a:gd name="connsiteX78" fmla="*/ 6001279 w 6124915"/>
                <a:gd name="connsiteY78" fmla="*/ 1807249 h 3141908"/>
                <a:gd name="connsiteX79" fmla="*/ 5970799 w 6124915"/>
                <a:gd name="connsiteY79" fmla="*/ 1830109 h 3141908"/>
                <a:gd name="connsiteX80" fmla="*/ 5947939 w 6124915"/>
                <a:gd name="connsiteY80" fmla="*/ 1845349 h 3141908"/>
                <a:gd name="connsiteX81" fmla="*/ 5932699 w 6124915"/>
                <a:gd name="connsiteY81" fmla="*/ 1868209 h 3141908"/>
                <a:gd name="connsiteX82" fmla="*/ 5902219 w 6124915"/>
                <a:gd name="connsiteY82" fmla="*/ 1891069 h 3141908"/>
                <a:gd name="connsiteX83" fmla="*/ 5886979 w 6124915"/>
                <a:gd name="connsiteY83" fmla="*/ 1936789 h 3141908"/>
                <a:gd name="connsiteX84" fmla="*/ 5879359 w 6124915"/>
                <a:gd name="connsiteY84" fmla="*/ 1959649 h 3141908"/>
                <a:gd name="connsiteX85" fmla="*/ 5894599 w 6124915"/>
                <a:gd name="connsiteY85" fmla="*/ 2005369 h 3141908"/>
                <a:gd name="connsiteX86" fmla="*/ 5908606 w 6124915"/>
                <a:gd name="connsiteY86" fmla="*/ 2017993 h 3141908"/>
                <a:gd name="connsiteX87" fmla="*/ 5923024 w 6124915"/>
                <a:gd name="connsiteY87" fmla="*/ 2026952 h 3141908"/>
                <a:gd name="connsiteX88" fmla="*/ 5906629 w 6124915"/>
                <a:gd name="connsiteY88" fmla="*/ 2025578 h 3141908"/>
                <a:gd name="connsiteX89" fmla="*/ 5840734 w 6124915"/>
                <a:gd name="connsiteY89" fmla="*/ 2021302 h 3141908"/>
                <a:gd name="connsiteX90" fmla="*/ 5634994 w 6124915"/>
                <a:gd name="connsiteY90" fmla="*/ 2013682 h 3141908"/>
                <a:gd name="connsiteX91" fmla="*/ 5604514 w 6124915"/>
                <a:gd name="connsiteY91" fmla="*/ 2036542 h 3141908"/>
                <a:gd name="connsiteX92" fmla="*/ 5558794 w 6124915"/>
                <a:gd name="connsiteY92" fmla="*/ 2067022 h 3141908"/>
                <a:gd name="connsiteX93" fmla="*/ 5482594 w 6124915"/>
                <a:gd name="connsiteY93" fmla="*/ 2082262 h 3141908"/>
                <a:gd name="connsiteX94" fmla="*/ 5459734 w 6124915"/>
                <a:gd name="connsiteY94" fmla="*/ 2089882 h 3141908"/>
                <a:gd name="connsiteX95" fmla="*/ 5375914 w 6124915"/>
                <a:gd name="connsiteY95" fmla="*/ 2105122 h 3141908"/>
                <a:gd name="connsiteX96" fmla="*/ 5246374 w 6124915"/>
                <a:gd name="connsiteY96" fmla="*/ 2112742 h 3141908"/>
                <a:gd name="connsiteX97" fmla="*/ 5208274 w 6124915"/>
                <a:gd name="connsiteY97" fmla="*/ 2120362 h 3141908"/>
                <a:gd name="connsiteX98" fmla="*/ 5185414 w 6124915"/>
                <a:gd name="connsiteY98" fmla="*/ 2127982 h 3141908"/>
                <a:gd name="connsiteX99" fmla="*/ 5154934 w 6124915"/>
                <a:gd name="connsiteY99" fmla="*/ 2135602 h 3141908"/>
                <a:gd name="connsiteX100" fmla="*/ 5132074 w 6124915"/>
                <a:gd name="connsiteY100" fmla="*/ 2143222 h 3141908"/>
                <a:gd name="connsiteX101" fmla="*/ 5086354 w 6124915"/>
                <a:gd name="connsiteY101" fmla="*/ 2150842 h 3141908"/>
                <a:gd name="connsiteX102" fmla="*/ 5048254 w 6124915"/>
                <a:gd name="connsiteY102" fmla="*/ 2166082 h 3141908"/>
                <a:gd name="connsiteX103" fmla="*/ 5017774 w 6124915"/>
                <a:gd name="connsiteY103" fmla="*/ 2173702 h 3141908"/>
                <a:gd name="connsiteX104" fmla="*/ 4956814 w 6124915"/>
                <a:gd name="connsiteY104" fmla="*/ 2242282 h 3141908"/>
                <a:gd name="connsiteX105" fmla="*/ 4918714 w 6124915"/>
                <a:gd name="connsiteY105" fmla="*/ 2280382 h 3141908"/>
                <a:gd name="connsiteX106" fmla="*/ 4903474 w 6124915"/>
                <a:gd name="connsiteY106" fmla="*/ 2303242 h 3141908"/>
                <a:gd name="connsiteX107" fmla="*/ 4857754 w 6124915"/>
                <a:gd name="connsiteY107" fmla="*/ 2379442 h 3141908"/>
                <a:gd name="connsiteX108" fmla="*/ 4850134 w 6124915"/>
                <a:gd name="connsiteY108" fmla="*/ 2425162 h 3141908"/>
                <a:gd name="connsiteX109" fmla="*/ 4812034 w 6124915"/>
                <a:gd name="connsiteY109" fmla="*/ 2501362 h 3141908"/>
                <a:gd name="connsiteX110" fmla="*/ 4796794 w 6124915"/>
                <a:gd name="connsiteY110" fmla="*/ 2524222 h 3141908"/>
                <a:gd name="connsiteX111" fmla="*/ 4773934 w 6124915"/>
                <a:gd name="connsiteY111" fmla="*/ 2577562 h 3141908"/>
                <a:gd name="connsiteX112" fmla="*/ 4758694 w 6124915"/>
                <a:gd name="connsiteY112" fmla="*/ 2646142 h 3141908"/>
                <a:gd name="connsiteX113" fmla="*/ 4705354 w 6124915"/>
                <a:gd name="connsiteY113" fmla="*/ 2722342 h 3141908"/>
                <a:gd name="connsiteX114" fmla="*/ 4690114 w 6124915"/>
                <a:gd name="connsiteY114" fmla="*/ 2745202 h 3141908"/>
                <a:gd name="connsiteX115" fmla="*/ 4652014 w 6124915"/>
                <a:gd name="connsiteY115" fmla="*/ 2798542 h 3141908"/>
                <a:gd name="connsiteX116" fmla="*/ 4629154 w 6124915"/>
                <a:gd name="connsiteY116" fmla="*/ 2889982 h 3141908"/>
                <a:gd name="connsiteX117" fmla="*/ 4621534 w 6124915"/>
                <a:gd name="connsiteY117" fmla="*/ 2912842 h 3141908"/>
                <a:gd name="connsiteX118" fmla="*/ 4613914 w 6124915"/>
                <a:gd name="connsiteY118" fmla="*/ 2943322 h 3141908"/>
                <a:gd name="connsiteX119" fmla="*/ 4603359 w 6124915"/>
                <a:gd name="connsiteY119" fmla="*/ 3133911 h 3141908"/>
                <a:gd name="connsiteX120" fmla="*/ 4603520 w 6124915"/>
                <a:gd name="connsiteY120" fmla="*/ 3141908 h 3141908"/>
                <a:gd name="connsiteX121" fmla="*/ 0 w 6124915"/>
                <a:gd name="connsiteY121" fmla="*/ 3141908 h 3141908"/>
                <a:gd name="connsiteX122" fmla="*/ 0 w 6124915"/>
                <a:gd name="connsiteY122" fmla="*/ 0 h 31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6124915" h="3141908">
                  <a:moveTo>
                    <a:pt x="0" y="0"/>
                  </a:moveTo>
                  <a:lnTo>
                    <a:pt x="2223068" y="0"/>
                  </a:lnTo>
                  <a:lnTo>
                    <a:pt x="2198899" y="24169"/>
                  </a:lnTo>
                  <a:cubicBezTo>
                    <a:pt x="2190536" y="33727"/>
                    <a:pt x="2183659" y="44489"/>
                    <a:pt x="2176039" y="54649"/>
                  </a:cubicBezTo>
                  <a:cubicBezTo>
                    <a:pt x="2147159" y="155729"/>
                    <a:pt x="2170352" y="61082"/>
                    <a:pt x="2153179" y="207049"/>
                  </a:cubicBezTo>
                  <a:cubicBezTo>
                    <a:pt x="2151955" y="217450"/>
                    <a:pt x="2148568" y="227498"/>
                    <a:pt x="2145559" y="237529"/>
                  </a:cubicBezTo>
                  <a:cubicBezTo>
                    <a:pt x="2140943" y="252916"/>
                    <a:pt x="2130319" y="283249"/>
                    <a:pt x="2130319" y="283249"/>
                  </a:cubicBezTo>
                  <a:cubicBezTo>
                    <a:pt x="2132859" y="336589"/>
                    <a:pt x="2134893" y="389956"/>
                    <a:pt x="2137939" y="443269"/>
                  </a:cubicBezTo>
                  <a:cubicBezTo>
                    <a:pt x="2139973" y="478862"/>
                    <a:pt x="2141827" y="514494"/>
                    <a:pt x="2145559" y="549949"/>
                  </a:cubicBezTo>
                  <a:cubicBezTo>
                    <a:pt x="2146915" y="562829"/>
                    <a:pt x="2147919" y="576214"/>
                    <a:pt x="2153179" y="588049"/>
                  </a:cubicBezTo>
                  <a:cubicBezTo>
                    <a:pt x="2158337" y="599654"/>
                    <a:pt x="2168419" y="608369"/>
                    <a:pt x="2176039" y="618529"/>
                  </a:cubicBezTo>
                  <a:cubicBezTo>
                    <a:pt x="2178579" y="626149"/>
                    <a:pt x="2179402" y="634578"/>
                    <a:pt x="2183659" y="641389"/>
                  </a:cubicBezTo>
                  <a:cubicBezTo>
                    <a:pt x="2232518" y="719564"/>
                    <a:pt x="2197990" y="647417"/>
                    <a:pt x="2229379" y="702349"/>
                  </a:cubicBezTo>
                  <a:cubicBezTo>
                    <a:pt x="2241115" y="722886"/>
                    <a:pt x="2244666" y="730446"/>
                    <a:pt x="2244923" y="732339"/>
                  </a:cubicBezTo>
                  <a:lnTo>
                    <a:pt x="2244377" y="732155"/>
                  </a:lnTo>
                  <a:lnTo>
                    <a:pt x="2240351" y="727286"/>
                  </a:lnTo>
                  <a:cubicBezTo>
                    <a:pt x="2238973" y="725942"/>
                    <a:pt x="2241636" y="729898"/>
                    <a:pt x="2243450" y="731843"/>
                  </a:cubicBezTo>
                  <a:lnTo>
                    <a:pt x="2244377" y="732155"/>
                  </a:lnTo>
                  <a:lnTo>
                    <a:pt x="2246061" y="734192"/>
                  </a:lnTo>
                  <a:cubicBezTo>
                    <a:pt x="2252704" y="742664"/>
                    <a:pt x="2265833" y="760093"/>
                    <a:pt x="2290339" y="793789"/>
                  </a:cubicBezTo>
                  <a:cubicBezTo>
                    <a:pt x="2295726" y="801195"/>
                    <a:pt x="2299453" y="809842"/>
                    <a:pt x="2305579" y="816649"/>
                  </a:cubicBezTo>
                  <a:cubicBezTo>
                    <a:pt x="2322400" y="835339"/>
                    <a:pt x="2341139" y="852209"/>
                    <a:pt x="2358919" y="869989"/>
                  </a:cubicBezTo>
                  <a:lnTo>
                    <a:pt x="2389399" y="900469"/>
                  </a:lnTo>
                  <a:cubicBezTo>
                    <a:pt x="2399559" y="910629"/>
                    <a:pt x="2407028" y="924523"/>
                    <a:pt x="2419879" y="930949"/>
                  </a:cubicBezTo>
                  <a:cubicBezTo>
                    <a:pt x="2430039" y="936029"/>
                    <a:pt x="2440496" y="940553"/>
                    <a:pt x="2450359" y="946189"/>
                  </a:cubicBezTo>
                  <a:cubicBezTo>
                    <a:pt x="2458310" y="950733"/>
                    <a:pt x="2465028" y="957333"/>
                    <a:pt x="2473219" y="961429"/>
                  </a:cubicBezTo>
                  <a:cubicBezTo>
                    <a:pt x="2480403" y="965021"/>
                    <a:pt x="2489058" y="965148"/>
                    <a:pt x="2496079" y="969049"/>
                  </a:cubicBezTo>
                  <a:cubicBezTo>
                    <a:pt x="2512090" y="977944"/>
                    <a:pt x="2526740" y="989103"/>
                    <a:pt x="2541799" y="999529"/>
                  </a:cubicBezTo>
                  <a:cubicBezTo>
                    <a:pt x="2559764" y="1011966"/>
                    <a:pt x="2574410" y="1030719"/>
                    <a:pt x="2595139" y="1037629"/>
                  </a:cubicBezTo>
                  <a:cubicBezTo>
                    <a:pt x="2652598" y="1056782"/>
                    <a:pt x="2581773" y="1030946"/>
                    <a:pt x="2640859" y="1060489"/>
                  </a:cubicBezTo>
                  <a:cubicBezTo>
                    <a:pt x="2653093" y="1066606"/>
                    <a:pt x="2666725" y="1069612"/>
                    <a:pt x="2678959" y="1075729"/>
                  </a:cubicBezTo>
                  <a:cubicBezTo>
                    <a:pt x="2687150" y="1079825"/>
                    <a:pt x="2693715" y="1086704"/>
                    <a:pt x="2701819" y="1090969"/>
                  </a:cubicBezTo>
                  <a:cubicBezTo>
                    <a:pt x="2742027" y="1112131"/>
                    <a:pt x="2780634" y="1137561"/>
                    <a:pt x="2823739" y="1151929"/>
                  </a:cubicBezTo>
                  <a:cubicBezTo>
                    <a:pt x="2877350" y="1169799"/>
                    <a:pt x="2811167" y="1146541"/>
                    <a:pt x="2877079" y="1174789"/>
                  </a:cubicBezTo>
                  <a:cubicBezTo>
                    <a:pt x="2884462" y="1177953"/>
                    <a:pt x="2892418" y="1179589"/>
                    <a:pt x="2899939" y="1182409"/>
                  </a:cubicBezTo>
                  <a:cubicBezTo>
                    <a:pt x="2912746" y="1187212"/>
                    <a:pt x="2925540" y="1192094"/>
                    <a:pt x="2938039" y="1197649"/>
                  </a:cubicBezTo>
                  <a:cubicBezTo>
                    <a:pt x="2948419" y="1202262"/>
                    <a:pt x="2958034" y="1208520"/>
                    <a:pt x="2968519" y="1212889"/>
                  </a:cubicBezTo>
                  <a:cubicBezTo>
                    <a:pt x="3110692" y="1272128"/>
                    <a:pt x="2973966" y="1214705"/>
                    <a:pt x="3059959" y="1243369"/>
                  </a:cubicBezTo>
                  <a:cubicBezTo>
                    <a:pt x="3080547" y="1250232"/>
                    <a:pt x="3100205" y="1259756"/>
                    <a:pt x="3120919" y="1266229"/>
                  </a:cubicBezTo>
                  <a:cubicBezTo>
                    <a:pt x="3140911" y="1272476"/>
                    <a:pt x="3161062" y="1279156"/>
                    <a:pt x="3181879" y="1281469"/>
                  </a:cubicBezTo>
                  <a:cubicBezTo>
                    <a:pt x="3280858" y="1292467"/>
                    <a:pt x="3227538" y="1287179"/>
                    <a:pt x="3341899" y="1296709"/>
                  </a:cubicBezTo>
                  <a:cubicBezTo>
                    <a:pt x="3395773" y="1314667"/>
                    <a:pt x="3327247" y="1293486"/>
                    <a:pt x="3425719" y="1311949"/>
                  </a:cubicBezTo>
                  <a:cubicBezTo>
                    <a:pt x="3577126" y="1340338"/>
                    <a:pt x="3391043" y="1316563"/>
                    <a:pt x="3555259" y="1334809"/>
                  </a:cubicBezTo>
                  <a:lnTo>
                    <a:pt x="3844819" y="1311949"/>
                  </a:lnTo>
                  <a:cubicBezTo>
                    <a:pt x="3852813" y="1311169"/>
                    <a:pt x="3860221" y="1307312"/>
                    <a:pt x="3867679" y="1304329"/>
                  </a:cubicBezTo>
                  <a:cubicBezTo>
                    <a:pt x="3917225" y="1284510"/>
                    <a:pt x="3941732" y="1272825"/>
                    <a:pt x="3989599" y="1243369"/>
                  </a:cubicBezTo>
                  <a:cubicBezTo>
                    <a:pt x="4042773" y="1210646"/>
                    <a:pt x="3995953" y="1226541"/>
                    <a:pt x="4050559" y="1212889"/>
                  </a:cubicBezTo>
                  <a:cubicBezTo>
                    <a:pt x="4087808" y="1188056"/>
                    <a:pt x="4073536" y="1195070"/>
                    <a:pt x="4134379" y="1174789"/>
                  </a:cubicBezTo>
                  <a:cubicBezTo>
                    <a:pt x="4144314" y="1171477"/>
                    <a:pt x="4155289" y="1171422"/>
                    <a:pt x="4164859" y="1167169"/>
                  </a:cubicBezTo>
                  <a:cubicBezTo>
                    <a:pt x="4221053" y="1142194"/>
                    <a:pt x="4261190" y="1121250"/>
                    <a:pt x="4309639" y="1090969"/>
                  </a:cubicBezTo>
                  <a:cubicBezTo>
                    <a:pt x="4350159" y="1065644"/>
                    <a:pt x="4355112" y="1053812"/>
                    <a:pt x="4416319" y="1030009"/>
                  </a:cubicBezTo>
                  <a:cubicBezTo>
                    <a:pt x="4433058" y="1023499"/>
                    <a:pt x="4451943" y="1025342"/>
                    <a:pt x="4469659" y="1022389"/>
                  </a:cubicBezTo>
                  <a:cubicBezTo>
                    <a:pt x="4485734" y="1019710"/>
                    <a:pt x="4495845" y="1017756"/>
                    <a:pt x="4501889" y="1016350"/>
                  </a:cubicBezTo>
                  <a:lnTo>
                    <a:pt x="4506753" y="1014647"/>
                  </a:lnTo>
                  <a:lnTo>
                    <a:pt x="4509696" y="1014686"/>
                  </a:lnTo>
                  <a:cubicBezTo>
                    <a:pt x="4529539" y="1014611"/>
                    <a:pt x="4577417" y="1013016"/>
                    <a:pt x="4683019" y="1007149"/>
                  </a:cubicBezTo>
                  <a:lnTo>
                    <a:pt x="4919239" y="991909"/>
                  </a:lnTo>
                  <a:cubicBezTo>
                    <a:pt x="4992899" y="996989"/>
                    <a:pt x="5066717" y="1000149"/>
                    <a:pt x="5140219" y="1007149"/>
                  </a:cubicBezTo>
                  <a:cubicBezTo>
                    <a:pt x="5173477" y="1010316"/>
                    <a:pt x="5206519" y="1015837"/>
                    <a:pt x="5239279" y="1022389"/>
                  </a:cubicBezTo>
                  <a:cubicBezTo>
                    <a:pt x="5257411" y="1026015"/>
                    <a:pt x="5274680" y="1033144"/>
                    <a:pt x="5292619" y="1037629"/>
                  </a:cubicBezTo>
                  <a:cubicBezTo>
                    <a:pt x="5305184" y="1040770"/>
                    <a:pt x="5317976" y="1042932"/>
                    <a:pt x="5330719" y="1045249"/>
                  </a:cubicBezTo>
                  <a:cubicBezTo>
                    <a:pt x="5397783" y="1057443"/>
                    <a:pt x="5385304" y="1053551"/>
                    <a:pt x="5475499" y="1060489"/>
                  </a:cubicBezTo>
                  <a:cubicBezTo>
                    <a:pt x="5526960" y="1077643"/>
                    <a:pt x="5463615" y="1057848"/>
                    <a:pt x="5544079" y="1075729"/>
                  </a:cubicBezTo>
                  <a:cubicBezTo>
                    <a:pt x="5551920" y="1077471"/>
                    <a:pt x="5559098" y="1081607"/>
                    <a:pt x="5566939" y="1083349"/>
                  </a:cubicBezTo>
                  <a:cubicBezTo>
                    <a:pt x="5582021" y="1086701"/>
                    <a:pt x="5597604" y="1087495"/>
                    <a:pt x="5612659" y="1090969"/>
                  </a:cubicBezTo>
                  <a:cubicBezTo>
                    <a:pt x="5630677" y="1095127"/>
                    <a:pt x="5648060" y="1101724"/>
                    <a:pt x="5665999" y="1106209"/>
                  </a:cubicBezTo>
                  <a:cubicBezTo>
                    <a:pt x="5695712" y="1113637"/>
                    <a:pt x="5727332" y="1117148"/>
                    <a:pt x="5757439" y="1121449"/>
                  </a:cubicBezTo>
                  <a:lnTo>
                    <a:pt x="5826019" y="1144309"/>
                  </a:lnTo>
                  <a:cubicBezTo>
                    <a:pt x="5847671" y="1151526"/>
                    <a:pt x="5858644" y="1153987"/>
                    <a:pt x="5879359" y="1167169"/>
                  </a:cubicBezTo>
                  <a:cubicBezTo>
                    <a:pt x="5897793" y="1178900"/>
                    <a:pt x="5913963" y="1194027"/>
                    <a:pt x="5932699" y="1205269"/>
                  </a:cubicBezTo>
                  <a:cubicBezTo>
                    <a:pt x="5958992" y="1221045"/>
                    <a:pt x="5954867" y="1202436"/>
                    <a:pt x="5978419" y="1228129"/>
                  </a:cubicBezTo>
                  <a:cubicBezTo>
                    <a:pt x="6000399" y="1252107"/>
                    <a:pt x="6016378" y="1281328"/>
                    <a:pt x="6039379" y="1304329"/>
                  </a:cubicBezTo>
                  <a:cubicBezTo>
                    <a:pt x="6092865" y="1357815"/>
                    <a:pt x="6049072" y="1310037"/>
                    <a:pt x="6100339" y="1380529"/>
                  </a:cubicBezTo>
                  <a:lnTo>
                    <a:pt x="6124915" y="1411249"/>
                  </a:lnTo>
                  <a:lnTo>
                    <a:pt x="6124915" y="1714575"/>
                  </a:lnTo>
                  <a:lnTo>
                    <a:pt x="6123199" y="1715809"/>
                  </a:lnTo>
                  <a:cubicBezTo>
                    <a:pt x="6076861" y="1754424"/>
                    <a:pt x="6126259" y="1725709"/>
                    <a:pt x="6069859" y="1753909"/>
                  </a:cubicBezTo>
                  <a:cubicBezTo>
                    <a:pt x="6064779" y="1761529"/>
                    <a:pt x="6061095" y="1770293"/>
                    <a:pt x="6054619" y="1776769"/>
                  </a:cubicBezTo>
                  <a:cubicBezTo>
                    <a:pt x="6031553" y="1799835"/>
                    <a:pt x="6027434" y="1798531"/>
                    <a:pt x="6001279" y="1807249"/>
                  </a:cubicBezTo>
                  <a:cubicBezTo>
                    <a:pt x="5991119" y="1814869"/>
                    <a:pt x="5981133" y="1822727"/>
                    <a:pt x="5970799" y="1830109"/>
                  </a:cubicBezTo>
                  <a:cubicBezTo>
                    <a:pt x="5963347" y="1835432"/>
                    <a:pt x="5954415" y="1838873"/>
                    <a:pt x="5947939" y="1845349"/>
                  </a:cubicBezTo>
                  <a:cubicBezTo>
                    <a:pt x="5941463" y="1851825"/>
                    <a:pt x="5939175" y="1861733"/>
                    <a:pt x="5932699" y="1868209"/>
                  </a:cubicBezTo>
                  <a:cubicBezTo>
                    <a:pt x="5923719" y="1877189"/>
                    <a:pt x="5912379" y="1883449"/>
                    <a:pt x="5902219" y="1891069"/>
                  </a:cubicBezTo>
                  <a:lnTo>
                    <a:pt x="5886979" y="1936789"/>
                  </a:lnTo>
                  <a:lnTo>
                    <a:pt x="5879359" y="1959649"/>
                  </a:lnTo>
                  <a:cubicBezTo>
                    <a:pt x="5884439" y="1974889"/>
                    <a:pt x="5885688" y="1992003"/>
                    <a:pt x="5894599" y="2005369"/>
                  </a:cubicBezTo>
                  <a:cubicBezTo>
                    <a:pt x="5898122" y="2010653"/>
                    <a:pt x="5903158" y="2014522"/>
                    <a:pt x="5908606" y="2017993"/>
                  </a:cubicBezTo>
                  <a:lnTo>
                    <a:pt x="5923024" y="2026952"/>
                  </a:lnTo>
                  <a:lnTo>
                    <a:pt x="5906629" y="2025578"/>
                  </a:lnTo>
                  <a:cubicBezTo>
                    <a:pt x="5870059" y="2022883"/>
                    <a:pt x="5840734" y="2021302"/>
                    <a:pt x="5840734" y="2021302"/>
                  </a:cubicBezTo>
                  <a:cubicBezTo>
                    <a:pt x="5770711" y="1974620"/>
                    <a:pt x="5803020" y="1989678"/>
                    <a:pt x="5634994" y="2013682"/>
                  </a:cubicBezTo>
                  <a:cubicBezTo>
                    <a:pt x="5622422" y="2015478"/>
                    <a:pt x="5614918" y="2029259"/>
                    <a:pt x="5604514" y="2036542"/>
                  </a:cubicBezTo>
                  <a:cubicBezTo>
                    <a:pt x="5589509" y="2047046"/>
                    <a:pt x="5576563" y="2062580"/>
                    <a:pt x="5558794" y="2067022"/>
                  </a:cubicBezTo>
                  <a:cubicBezTo>
                    <a:pt x="5437340" y="2097386"/>
                    <a:pt x="5650745" y="2044895"/>
                    <a:pt x="5482594" y="2082262"/>
                  </a:cubicBezTo>
                  <a:cubicBezTo>
                    <a:pt x="5474753" y="2084004"/>
                    <a:pt x="5467457" y="2087675"/>
                    <a:pt x="5459734" y="2089882"/>
                  </a:cubicBezTo>
                  <a:cubicBezTo>
                    <a:pt x="5431209" y="2098032"/>
                    <a:pt x="5406386" y="2102583"/>
                    <a:pt x="5375914" y="2105122"/>
                  </a:cubicBezTo>
                  <a:cubicBezTo>
                    <a:pt x="5332809" y="2108714"/>
                    <a:pt x="5289554" y="2110202"/>
                    <a:pt x="5246374" y="2112742"/>
                  </a:cubicBezTo>
                  <a:cubicBezTo>
                    <a:pt x="5233674" y="2115282"/>
                    <a:pt x="5220839" y="2117221"/>
                    <a:pt x="5208274" y="2120362"/>
                  </a:cubicBezTo>
                  <a:cubicBezTo>
                    <a:pt x="5200482" y="2122310"/>
                    <a:pt x="5193137" y="2125775"/>
                    <a:pt x="5185414" y="2127982"/>
                  </a:cubicBezTo>
                  <a:cubicBezTo>
                    <a:pt x="5175344" y="2130859"/>
                    <a:pt x="5165004" y="2132725"/>
                    <a:pt x="5154934" y="2135602"/>
                  </a:cubicBezTo>
                  <a:cubicBezTo>
                    <a:pt x="5147211" y="2137809"/>
                    <a:pt x="5139915" y="2141480"/>
                    <a:pt x="5132074" y="2143222"/>
                  </a:cubicBezTo>
                  <a:cubicBezTo>
                    <a:pt x="5116992" y="2146574"/>
                    <a:pt x="5101594" y="2148302"/>
                    <a:pt x="5086354" y="2150842"/>
                  </a:cubicBezTo>
                  <a:cubicBezTo>
                    <a:pt x="5073654" y="2155922"/>
                    <a:pt x="5061230" y="2161757"/>
                    <a:pt x="5048254" y="2166082"/>
                  </a:cubicBezTo>
                  <a:cubicBezTo>
                    <a:pt x="5038319" y="2169394"/>
                    <a:pt x="5027141" y="2169018"/>
                    <a:pt x="5017774" y="2173702"/>
                  </a:cubicBezTo>
                  <a:cubicBezTo>
                    <a:pt x="4969189" y="2197995"/>
                    <a:pt x="4999318" y="2199778"/>
                    <a:pt x="4956814" y="2242282"/>
                  </a:cubicBezTo>
                  <a:cubicBezTo>
                    <a:pt x="4944114" y="2254982"/>
                    <a:pt x="4930541" y="2266865"/>
                    <a:pt x="4918714" y="2280382"/>
                  </a:cubicBezTo>
                  <a:cubicBezTo>
                    <a:pt x="4912683" y="2287274"/>
                    <a:pt x="4908274" y="2295442"/>
                    <a:pt x="4903474" y="2303242"/>
                  </a:cubicBezTo>
                  <a:cubicBezTo>
                    <a:pt x="4887950" y="2328469"/>
                    <a:pt x="4857754" y="2379442"/>
                    <a:pt x="4857754" y="2379442"/>
                  </a:cubicBezTo>
                  <a:cubicBezTo>
                    <a:pt x="4855214" y="2394682"/>
                    <a:pt x="4855559" y="2410696"/>
                    <a:pt x="4850134" y="2425162"/>
                  </a:cubicBezTo>
                  <a:cubicBezTo>
                    <a:pt x="4840163" y="2451752"/>
                    <a:pt x="4827786" y="2477733"/>
                    <a:pt x="4812034" y="2501362"/>
                  </a:cubicBezTo>
                  <a:cubicBezTo>
                    <a:pt x="4806954" y="2508982"/>
                    <a:pt x="4800890" y="2516031"/>
                    <a:pt x="4796794" y="2524222"/>
                  </a:cubicBezTo>
                  <a:cubicBezTo>
                    <a:pt x="4788143" y="2541524"/>
                    <a:pt x="4781554" y="2559782"/>
                    <a:pt x="4773934" y="2577562"/>
                  </a:cubicBezTo>
                  <a:cubicBezTo>
                    <a:pt x="4772554" y="2585843"/>
                    <a:pt x="4767269" y="2632207"/>
                    <a:pt x="4758694" y="2646142"/>
                  </a:cubicBezTo>
                  <a:cubicBezTo>
                    <a:pt x="4742445" y="2672547"/>
                    <a:pt x="4723002" y="2696850"/>
                    <a:pt x="4705354" y="2722342"/>
                  </a:cubicBezTo>
                  <a:cubicBezTo>
                    <a:pt x="4700141" y="2729872"/>
                    <a:pt x="4695609" y="2737876"/>
                    <a:pt x="4690114" y="2745202"/>
                  </a:cubicBezTo>
                  <a:cubicBezTo>
                    <a:pt x="4687044" y="2749296"/>
                    <a:pt x="4656066" y="2789426"/>
                    <a:pt x="4652014" y="2798542"/>
                  </a:cubicBezTo>
                  <a:cubicBezTo>
                    <a:pt x="4631484" y="2844734"/>
                    <a:pt x="4639803" y="2842059"/>
                    <a:pt x="4629154" y="2889982"/>
                  </a:cubicBezTo>
                  <a:cubicBezTo>
                    <a:pt x="4627412" y="2897823"/>
                    <a:pt x="4623741" y="2905119"/>
                    <a:pt x="4621534" y="2912842"/>
                  </a:cubicBezTo>
                  <a:cubicBezTo>
                    <a:pt x="4618657" y="2922912"/>
                    <a:pt x="4616454" y="2933162"/>
                    <a:pt x="4613914" y="2943322"/>
                  </a:cubicBezTo>
                  <a:cubicBezTo>
                    <a:pt x="4606334" y="3049450"/>
                    <a:pt x="4603087" y="3083440"/>
                    <a:pt x="4603359" y="3133911"/>
                  </a:cubicBezTo>
                  <a:lnTo>
                    <a:pt x="4603520" y="3141908"/>
                  </a:lnTo>
                  <a:lnTo>
                    <a:pt x="0" y="3141908"/>
                  </a:lnTo>
                  <a:lnTo>
                    <a:pt x="0" y="0"/>
                  </a:lnTo>
                  <a:close/>
                </a:path>
              </a:pathLst>
            </a:custGeom>
          </p:spPr>
        </p:pic>
      </p:grpSp>
    </p:spTree>
    <p:extLst>
      <p:ext uri="{BB962C8B-B14F-4D97-AF65-F5344CB8AC3E}">
        <p14:creationId xmlns:p14="http://schemas.microsoft.com/office/powerpoint/2010/main" val="1789508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 xmlns:a16="http://schemas.microsoft.com/office/drawing/2014/main" id="{7DA54195-B3FD-4C02-982C-10F77140AB6A}"/>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dirty="0">
                <a:solidFill>
                  <a:prstClr val="white"/>
                </a:solidFill>
                <a:latin typeface="Times New Roman" panose="02020603050405020304" pitchFamily="18" charset="0"/>
                <a:cs typeface="Times New Roman" panose="02020603050405020304" pitchFamily="18" charset="0"/>
              </a:rPr>
              <a:t>r the Assumption</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8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0" name="任意多边形 19">
            <a:hlinkClick r:id="rId7" action="ppaction://hlinksldjump"/>
          </p:cNvPr>
          <p:cNvSpPr/>
          <p:nvPr/>
        </p:nvSpPr>
        <p:spPr>
          <a:xfrm flipH="1">
            <a:off x="244675" y="228752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19">
            <a:hlinkClick r:id="rId8" action="ppaction://hlinksldjump"/>
            <a:extLst>
              <a:ext uri="{FF2B5EF4-FFF2-40B4-BE49-F238E27FC236}">
                <a16:creationId xmlns="" xmlns:a16="http://schemas.microsoft.com/office/drawing/2014/main" id="{DD371C60-C7D7-4016-8492-E62AC90FCF7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 xmlns:a16="http://schemas.microsoft.com/office/drawing/2014/main" id="{4D8A4C3A-6CD3-45ED-A7F7-779EF7418E1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508369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xmlns="" id="{719AA21C-B5CD-4F91-BBF1-8B9E1ECDFE28}"/>
              </a:ext>
            </a:extLst>
          </p:cNvPr>
          <p:cNvSpPr>
            <a:spLocks noGrp="1"/>
          </p:cNvSpPr>
          <p:nvPr>
            <p:ph type="title"/>
          </p:nvPr>
        </p:nvSpPr>
        <p:spPr/>
        <p:txBody>
          <a:bodyP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xmlns="" id="{1326305C-4C45-47AA-BBF5-9528B6AB24ED}"/>
                  </a:ext>
                </a:extLst>
              </p:cNvPr>
              <p:cNvSpPr>
                <a:spLocks noGrp="1"/>
              </p:cNvSpPr>
              <p:nvPr>
                <p:ph idx="1"/>
              </p:nvPr>
            </p:nvSpPr>
            <p:spPr>
              <a:xfrm>
                <a:off x="818712" y="2222287"/>
                <a:ext cx="5462015" cy="3636511"/>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reason for taking 4 as the visibility range</a:t>
                </a:r>
              </a:p>
              <a:p>
                <a:pPr marL="1200150" lvl="2" indent="-285750">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In our model, the visibility range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𝐷</m:t>
                    </m:r>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simultaneously affects the interval in our algorithm as the time should be integer </a:t>
                </a:r>
                <a:r>
                  <a:rPr lang="en-US" altLang="zh-CN" sz="1800" dirty="0" err="1" smtClean="0">
                    <a:latin typeface="Times New Roman" panose="02020603050405020304" pitchFamily="18" charset="0"/>
                    <a:ea typeface="宋体" panose="02010600030101010101" pitchFamily="2" charset="-122"/>
                    <a:cs typeface="Times New Roman" panose="02020603050405020304" pitchFamily="18" charset="0"/>
                  </a:rPr>
                  <a:t>timesteps</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and we need to make sure it’s accurate, meaning that a second should at least contain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𝑙𝑐𝑚</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(1, 2, 3, …, </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𝐷</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timesteps. Therefore, choosing 4 as the visibility range can avoid unnecessary complexity.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xmlns="" id="{1326305C-4C45-47AA-BBF5-9528B6AB24ED}"/>
                  </a:ext>
                </a:extLst>
              </p:cNvPr>
              <p:cNvSpPr>
                <a:spLocks noGrp="1" noRot="1" noChangeAspect="1" noMove="1" noResize="1" noEditPoints="1" noAdjustHandles="1" noChangeArrowheads="1" noChangeShapeType="1" noTextEdit="1"/>
              </p:cNvSpPr>
              <p:nvPr>
                <p:ph idx="1"/>
              </p:nvPr>
            </p:nvSpPr>
            <p:spPr>
              <a:xfrm>
                <a:off x="818712" y="2222287"/>
                <a:ext cx="5462015" cy="3636511"/>
              </a:xfr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2" name="表格 1"/>
              <p:cNvGraphicFramePr>
                <a:graphicFrameLocks noGrp="1"/>
              </p:cNvGraphicFramePr>
              <p:nvPr>
                <p:extLst>
                  <p:ext uri="{D42A27DB-BD31-4B8C-83A1-F6EECF244321}">
                    <p14:modId xmlns:p14="http://schemas.microsoft.com/office/powerpoint/2010/main" val="1425718698"/>
                  </p:ext>
                </p:extLst>
              </p:nvPr>
            </p:nvGraphicFramePr>
            <p:xfrm>
              <a:off x="6585526" y="2742602"/>
              <a:ext cx="4535056" cy="2595880"/>
            </p:xfrm>
            <a:graphic>
              <a:graphicData uri="http://schemas.openxmlformats.org/drawingml/2006/table">
                <a:tbl>
                  <a:tblPr firstRow="1" bandRow="1">
                    <a:tableStyleId>{5C22544A-7EE6-4342-B048-85BDC9FD1C3A}</a:tableStyleId>
                  </a:tblPr>
                  <a:tblGrid>
                    <a:gridCol w="2267528"/>
                    <a:gridCol w="2267528"/>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sz="1800" b="0" i="1" smtClean="0">
                                    <a:solidFill>
                                      <a:srgbClr val="FFFFFF"/>
                                    </a:solidFill>
                                    <a:latin typeface="Cambria Math" panose="02040503050406030204" pitchFamily="18" charset="0"/>
                                    <a:ea typeface="宋体" panose="02010600030101010101" pitchFamily="2" charset="-122"/>
                                    <a:cs typeface="Times New Roman" panose="02020603050405020304" pitchFamily="18" charset="0"/>
                                  </a:rPr>
                                  <m:t>𝐷</m:t>
                                </m:r>
                              </m:oMath>
                            </m:oMathPara>
                          </a14:m>
                          <a:endParaRPr lang="zh-CN" altLang="en-US" dirty="0">
                            <a:solidFill>
                              <a:srgbClr val="FFFFFF"/>
                            </a:solidFill>
                          </a:endParaRPr>
                        </a:p>
                      </a:txBody>
                      <a:tcPr/>
                    </a:tc>
                    <a:tc>
                      <a:txBody>
                        <a:bodyPr/>
                        <a:lstStyle/>
                        <a:p>
                          <a:pPr algn="ctr"/>
                          <a14:m>
                            <m:oMath xmlns:m="http://schemas.openxmlformats.org/officeDocument/2006/math">
                              <m:r>
                                <a:rPr lang="en-US" altLang="zh-CN" sz="1800" b="0" i="1" smtClean="0">
                                  <a:solidFill>
                                    <a:srgbClr val="FFFFFF"/>
                                  </a:solidFill>
                                  <a:latin typeface="Cambria Math" panose="02040503050406030204" pitchFamily="18" charset="0"/>
                                  <a:ea typeface="宋体" panose="02010600030101010101" pitchFamily="2" charset="-122"/>
                                  <a:cs typeface="Times New Roman" panose="02020603050405020304" pitchFamily="18" charset="0"/>
                                </a:rPr>
                                <m:t>𝑙𝑐𝑚</m:t>
                              </m:r>
                              <m:r>
                                <a:rPr lang="en-US" altLang="zh-CN" sz="1800" b="0" i="1" smtClean="0">
                                  <a:solidFill>
                                    <a:srgbClr val="FFFFFF"/>
                                  </a:solidFill>
                                  <a:latin typeface="Cambria Math" panose="02040503050406030204" pitchFamily="18" charset="0"/>
                                  <a:ea typeface="宋体" panose="02010600030101010101" pitchFamily="2" charset="-122"/>
                                  <a:cs typeface="Times New Roman" panose="02020603050405020304" pitchFamily="18" charset="0"/>
                                </a:rPr>
                                <m:t>(1, 2, 3, …, </m:t>
                              </m:r>
                              <m:r>
                                <a:rPr lang="en-US" altLang="zh-CN" sz="1800" b="0" i="1" smtClean="0">
                                  <a:solidFill>
                                    <a:srgbClr val="FFFFFF"/>
                                  </a:solidFill>
                                  <a:latin typeface="Cambria Math" panose="02040503050406030204" pitchFamily="18" charset="0"/>
                                  <a:ea typeface="宋体" panose="02010600030101010101" pitchFamily="2" charset="-122"/>
                                  <a:cs typeface="Times New Roman" panose="02020603050405020304" pitchFamily="18" charset="0"/>
                                </a:rPr>
                                <m:t>𝐷</m:t>
                              </m:r>
                              <m:r>
                                <a:rPr lang="en-US" altLang="zh-CN" sz="1800" b="0" i="1" smtClean="0">
                                  <a:solidFill>
                                    <a:srgbClr val="FFFFFF"/>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solidFill>
                              <a:srgbClr val="FFFFFF"/>
                            </a:solidFill>
                          </a:endParaRPr>
                        </a:p>
                      </a:txBody>
                      <a:tcPr/>
                    </a:tc>
                  </a:tr>
                  <a:tr h="370840">
                    <a:tc>
                      <a:txBody>
                        <a:bodyPr/>
                        <a:lstStyle/>
                        <a:p>
                          <a:pPr algn="ctr"/>
                          <a:r>
                            <a:rPr lang="en-US" altLang="zh-CN" dirty="0" smtClean="0">
                              <a:solidFill>
                                <a:schemeClr val="tx1"/>
                              </a:solidFill>
                            </a:rPr>
                            <a:t>1</a:t>
                          </a:r>
                          <a:endParaRPr lang="zh-CN" altLang="en-US" dirty="0">
                            <a:solidFill>
                              <a:schemeClr val="tx1"/>
                            </a:solidFill>
                          </a:endParaRPr>
                        </a:p>
                      </a:txBody>
                      <a:tcPr/>
                    </a:tc>
                    <a:tc>
                      <a:txBody>
                        <a:bodyPr/>
                        <a:lstStyle/>
                        <a:p>
                          <a:pPr algn="ctr"/>
                          <a:r>
                            <a:rPr lang="en-US" altLang="zh-CN" dirty="0" smtClean="0">
                              <a:solidFill>
                                <a:schemeClr val="tx1"/>
                              </a:solidFill>
                            </a:rPr>
                            <a:t>1</a:t>
                          </a:r>
                          <a:endParaRPr lang="zh-CN" altLang="en-US" dirty="0">
                            <a:solidFill>
                              <a:schemeClr val="tx1"/>
                            </a:solidFill>
                          </a:endParaRPr>
                        </a:p>
                      </a:txBody>
                      <a:tcPr/>
                    </a:tc>
                  </a:tr>
                  <a:tr h="370840">
                    <a:tc>
                      <a:txBody>
                        <a:bodyPr/>
                        <a:lstStyle/>
                        <a:p>
                          <a:pPr algn="ctr"/>
                          <a:r>
                            <a:rPr lang="en-US" altLang="zh-CN" dirty="0" smtClean="0">
                              <a:solidFill>
                                <a:schemeClr val="tx1"/>
                              </a:solidFill>
                            </a:rPr>
                            <a:t>2</a:t>
                          </a:r>
                          <a:endParaRPr lang="zh-CN" altLang="en-US" dirty="0">
                            <a:solidFill>
                              <a:schemeClr val="tx1"/>
                            </a:solidFill>
                          </a:endParaRPr>
                        </a:p>
                      </a:txBody>
                      <a:tcPr/>
                    </a:tc>
                    <a:tc>
                      <a:txBody>
                        <a:bodyPr/>
                        <a:lstStyle/>
                        <a:p>
                          <a:pPr algn="ctr"/>
                          <a:r>
                            <a:rPr lang="en-US" altLang="zh-CN" dirty="0" smtClean="0">
                              <a:solidFill>
                                <a:schemeClr val="tx1"/>
                              </a:solidFill>
                            </a:rPr>
                            <a:t>2</a:t>
                          </a:r>
                          <a:endParaRPr lang="zh-CN" altLang="en-US" dirty="0">
                            <a:solidFill>
                              <a:schemeClr val="tx1"/>
                            </a:solidFill>
                          </a:endParaRPr>
                        </a:p>
                      </a:txBody>
                      <a:tcPr/>
                    </a:tc>
                  </a:tr>
                  <a:tr h="370840">
                    <a:tc>
                      <a:txBody>
                        <a:bodyPr/>
                        <a:lstStyle/>
                        <a:p>
                          <a:pPr algn="ctr"/>
                          <a:r>
                            <a:rPr lang="en-US" altLang="zh-CN" dirty="0" smtClean="0">
                              <a:solidFill>
                                <a:schemeClr val="tx1"/>
                              </a:solidFill>
                            </a:rPr>
                            <a:t>3</a:t>
                          </a:r>
                          <a:endParaRPr lang="zh-CN" altLang="en-US" dirty="0">
                            <a:solidFill>
                              <a:schemeClr val="tx1"/>
                            </a:solidFill>
                          </a:endParaRPr>
                        </a:p>
                      </a:txBody>
                      <a:tcPr/>
                    </a:tc>
                    <a:tc>
                      <a:txBody>
                        <a:bodyPr/>
                        <a:lstStyle/>
                        <a:p>
                          <a:pPr algn="ctr"/>
                          <a:r>
                            <a:rPr lang="en-US" altLang="zh-CN" dirty="0" smtClean="0">
                              <a:solidFill>
                                <a:schemeClr val="tx1"/>
                              </a:solidFill>
                            </a:rPr>
                            <a:t>6</a:t>
                          </a:r>
                          <a:endParaRPr lang="zh-CN" altLang="en-US" dirty="0">
                            <a:solidFill>
                              <a:schemeClr val="tx1"/>
                            </a:solidFill>
                          </a:endParaRPr>
                        </a:p>
                      </a:txBody>
                      <a:tcPr/>
                    </a:tc>
                  </a:tr>
                  <a:tr h="370840">
                    <a:tc>
                      <a:txBody>
                        <a:bodyPr/>
                        <a:lstStyle/>
                        <a:p>
                          <a:pPr algn="ctr"/>
                          <a:r>
                            <a:rPr lang="en-US" altLang="zh-CN" dirty="0" smtClean="0">
                              <a:solidFill>
                                <a:schemeClr val="tx1"/>
                              </a:solidFill>
                            </a:rPr>
                            <a:t>4</a:t>
                          </a:r>
                          <a:endParaRPr lang="zh-CN" altLang="en-US" dirty="0">
                            <a:solidFill>
                              <a:schemeClr val="tx1"/>
                            </a:solidFill>
                          </a:endParaRPr>
                        </a:p>
                      </a:txBody>
                      <a:tcPr/>
                    </a:tc>
                    <a:tc>
                      <a:txBody>
                        <a:bodyPr/>
                        <a:lstStyle/>
                        <a:p>
                          <a:pPr algn="ctr"/>
                          <a:r>
                            <a:rPr lang="en-US" altLang="zh-CN" dirty="0" smtClean="0">
                              <a:solidFill>
                                <a:schemeClr val="tx1"/>
                              </a:solidFill>
                            </a:rPr>
                            <a:t>12</a:t>
                          </a:r>
                          <a:endParaRPr lang="zh-CN" altLang="en-US" dirty="0">
                            <a:solidFill>
                              <a:schemeClr val="tx1"/>
                            </a:solidFill>
                          </a:endParaRPr>
                        </a:p>
                      </a:txBody>
                      <a:tcPr/>
                    </a:tc>
                  </a:tr>
                  <a:tr h="370840">
                    <a:tc>
                      <a:txBody>
                        <a:bodyPr/>
                        <a:lstStyle/>
                        <a:p>
                          <a:pPr algn="ctr"/>
                          <a:r>
                            <a:rPr lang="en-US" altLang="zh-CN" dirty="0" smtClean="0">
                              <a:solidFill>
                                <a:schemeClr val="tx1"/>
                              </a:solidFill>
                            </a:rPr>
                            <a:t>5</a:t>
                          </a:r>
                          <a:endParaRPr lang="zh-CN" altLang="en-US" dirty="0">
                            <a:solidFill>
                              <a:schemeClr val="tx1"/>
                            </a:solidFill>
                          </a:endParaRPr>
                        </a:p>
                      </a:txBody>
                      <a:tcPr/>
                    </a:tc>
                    <a:tc>
                      <a:txBody>
                        <a:bodyPr/>
                        <a:lstStyle/>
                        <a:p>
                          <a:pPr algn="ctr"/>
                          <a:r>
                            <a:rPr lang="en-US" altLang="zh-CN" dirty="0" smtClean="0">
                              <a:solidFill>
                                <a:schemeClr val="tx1"/>
                              </a:solidFill>
                            </a:rPr>
                            <a:t>60</a:t>
                          </a:r>
                          <a:endParaRPr lang="zh-CN" altLang="en-US" dirty="0">
                            <a:solidFill>
                              <a:schemeClr val="tx1"/>
                            </a:solidFill>
                          </a:endParaRPr>
                        </a:p>
                      </a:txBody>
                      <a:tcPr/>
                    </a:tc>
                  </a:tr>
                  <a:tr h="370840">
                    <a:tc>
                      <a:txBody>
                        <a:bodyPr/>
                        <a:lstStyle/>
                        <a:p>
                          <a:pPr algn="ctr"/>
                          <a:r>
                            <a:rPr lang="en-US" altLang="zh-CN" dirty="0" smtClean="0">
                              <a:solidFill>
                                <a:schemeClr val="tx1"/>
                              </a:solidFill>
                            </a:rPr>
                            <a:t>6</a:t>
                          </a:r>
                          <a:endParaRPr lang="zh-CN" altLang="en-US" dirty="0">
                            <a:solidFill>
                              <a:schemeClr val="tx1"/>
                            </a:solidFill>
                          </a:endParaRPr>
                        </a:p>
                      </a:txBody>
                      <a:tcPr/>
                    </a:tc>
                    <a:tc>
                      <a:txBody>
                        <a:bodyPr/>
                        <a:lstStyle/>
                        <a:p>
                          <a:pPr algn="ctr"/>
                          <a:r>
                            <a:rPr lang="en-US" altLang="zh-CN" dirty="0" smtClean="0">
                              <a:solidFill>
                                <a:schemeClr val="tx1"/>
                              </a:solidFill>
                            </a:rPr>
                            <a:t>60</a:t>
                          </a:r>
                          <a:endParaRPr lang="zh-CN" altLang="en-US" dirty="0">
                            <a:solidFill>
                              <a:schemeClr val="tx1"/>
                            </a:solidFill>
                          </a:endParaRPr>
                        </a:p>
                      </a:txBody>
                      <a:tcPr/>
                    </a:tc>
                  </a:tr>
                </a:tbl>
              </a:graphicData>
            </a:graphic>
          </p:graphicFrame>
        </mc:Choice>
        <mc:Fallback>
          <p:graphicFrame>
            <p:nvGraphicFramePr>
              <p:cNvPr id="2" name="表格 1"/>
              <p:cNvGraphicFramePr>
                <a:graphicFrameLocks noGrp="1"/>
              </p:cNvGraphicFramePr>
              <p:nvPr>
                <p:extLst>
                  <p:ext uri="{D42A27DB-BD31-4B8C-83A1-F6EECF244321}">
                    <p14:modId xmlns:p14="http://schemas.microsoft.com/office/powerpoint/2010/main" val="1425718698"/>
                  </p:ext>
                </p:extLst>
              </p:nvPr>
            </p:nvGraphicFramePr>
            <p:xfrm>
              <a:off x="6585526" y="2742602"/>
              <a:ext cx="4535056" cy="2595880"/>
            </p:xfrm>
            <a:graphic>
              <a:graphicData uri="http://schemas.openxmlformats.org/drawingml/2006/table">
                <a:tbl>
                  <a:tblPr firstRow="1" bandRow="1">
                    <a:tableStyleId>{5C22544A-7EE6-4342-B048-85BDC9FD1C3A}</a:tableStyleId>
                  </a:tblPr>
                  <a:tblGrid>
                    <a:gridCol w="2267528"/>
                    <a:gridCol w="2267528"/>
                  </a:tblGrid>
                  <a:tr h="370840">
                    <a:tc>
                      <a:txBody>
                        <a:bodyPr/>
                        <a:lstStyle/>
                        <a:p>
                          <a:endParaRPr lang="zh-CN"/>
                        </a:p>
                      </a:txBody>
                      <a:tcPr>
                        <a:blipFill rotWithShape="0">
                          <a:blip r:embed="rId4"/>
                          <a:stretch>
                            <a:fillRect l="-268" t="-1639" r="-100804" b="-624590"/>
                          </a:stretch>
                        </a:blipFill>
                      </a:tcPr>
                    </a:tc>
                    <a:tc>
                      <a:txBody>
                        <a:bodyPr/>
                        <a:lstStyle/>
                        <a:p>
                          <a:endParaRPr lang="zh-CN"/>
                        </a:p>
                      </a:txBody>
                      <a:tcPr>
                        <a:blipFill rotWithShape="0">
                          <a:blip r:embed="rId4"/>
                          <a:stretch>
                            <a:fillRect l="-100538" t="-1639" r="-1075" b="-624590"/>
                          </a:stretch>
                        </a:blipFill>
                      </a:tcPr>
                    </a:tc>
                  </a:tr>
                  <a:tr h="370840">
                    <a:tc>
                      <a:txBody>
                        <a:bodyPr/>
                        <a:lstStyle/>
                        <a:p>
                          <a:pPr algn="ctr"/>
                          <a:r>
                            <a:rPr lang="en-US" altLang="zh-CN" dirty="0" smtClean="0">
                              <a:solidFill>
                                <a:schemeClr val="tx1"/>
                              </a:solidFill>
                            </a:rPr>
                            <a:t>1</a:t>
                          </a:r>
                          <a:endParaRPr lang="zh-CN" altLang="en-US" dirty="0">
                            <a:solidFill>
                              <a:schemeClr val="tx1"/>
                            </a:solidFill>
                          </a:endParaRPr>
                        </a:p>
                      </a:txBody>
                      <a:tcPr/>
                    </a:tc>
                    <a:tc>
                      <a:txBody>
                        <a:bodyPr/>
                        <a:lstStyle/>
                        <a:p>
                          <a:pPr algn="ctr"/>
                          <a:r>
                            <a:rPr lang="en-US" altLang="zh-CN" dirty="0" smtClean="0">
                              <a:solidFill>
                                <a:schemeClr val="tx1"/>
                              </a:solidFill>
                            </a:rPr>
                            <a:t>1</a:t>
                          </a:r>
                          <a:endParaRPr lang="zh-CN" altLang="en-US" dirty="0">
                            <a:solidFill>
                              <a:schemeClr val="tx1"/>
                            </a:solidFill>
                          </a:endParaRPr>
                        </a:p>
                      </a:txBody>
                      <a:tcPr/>
                    </a:tc>
                  </a:tr>
                  <a:tr h="370840">
                    <a:tc>
                      <a:txBody>
                        <a:bodyPr/>
                        <a:lstStyle/>
                        <a:p>
                          <a:pPr algn="ctr"/>
                          <a:r>
                            <a:rPr lang="en-US" altLang="zh-CN" dirty="0" smtClean="0">
                              <a:solidFill>
                                <a:schemeClr val="tx1"/>
                              </a:solidFill>
                            </a:rPr>
                            <a:t>2</a:t>
                          </a:r>
                          <a:endParaRPr lang="zh-CN" altLang="en-US" dirty="0">
                            <a:solidFill>
                              <a:schemeClr val="tx1"/>
                            </a:solidFill>
                          </a:endParaRPr>
                        </a:p>
                      </a:txBody>
                      <a:tcPr/>
                    </a:tc>
                    <a:tc>
                      <a:txBody>
                        <a:bodyPr/>
                        <a:lstStyle/>
                        <a:p>
                          <a:pPr algn="ctr"/>
                          <a:r>
                            <a:rPr lang="en-US" altLang="zh-CN" dirty="0" smtClean="0">
                              <a:solidFill>
                                <a:schemeClr val="tx1"/>
                              </a:solidFill>
                            </a:rPr>
                            <a:t>2</a:t>
                          </a:r>
                          <a:endParaRPr lang="zh-CN" altLang="en-US" dirty="0">
                            <a:solidFill>
                              <a:schemeClr val="tx1"/>
                            </a:solidFill>
                          </a:endParaRPr>
                        </a:p>
                      </a:txBody>
                      <a:tcPr/>
                    </a:tc>
                  </a:tr>
                  <a:tr h="370840">
                    <a:tc>
                      <a:txBody>
                        <a:bodyPr/>
                        <a:lstStyle/>
                        <a:p>
                          <a:pPr algn="ctr"/>
                          <a:r>
                            <a:rPr lang="en-US" altLang="zh-CN" dirty="0" smtClean="0">
                              <a:solidFill>
                                <a:schemeClr val="tx1"/>
                              </a:solidFill>
                            </a:rPr>
                            <a:t>3</a:t>
                          </a:r>
                          <a:endParaRPr lang="zh-CN" altLang="en-US" dirty="0">
                            <a:solidFill>
                              <a:schemeClr val="tx1"/>
                            </a:solidFill>
                          </a:endParaRPr>
                        </a:p>
                      </a:txBody>
                      <a:tcPr/>
                    </a:tc>
                    <a:tc>
                      <a:txBody>
                        <a:bodyPr/>
                        <a:lstStyle/>
                        <a:p>
                          <a:pPr algn="ctr"/>
                          <a:r>
                            <a:rPr lang="en-US" altLang="zh-CN" dirty="0" smtClean="0">
                              <a:solidFill>
                                <a:schemeClr val="tx1"/>
                              </a:solidFill>
                            </a:rPr>
                            <a:t>6</a:t>
                          </a:r>
                          <a:endParaRPr lang="zh-CN" altLang="en-US" dirty="0">
                            <a:solidFill>
                              <a:schemeClr val="tx1"/>
                            </a:solidFill>
                          </a:endParaRPr>
                        </a:p>
                      </a:txBody>
                      <a:tcPr/>
                    </a:tc>
                  </a:tr>
                  <a:tr h="370840">
                    <a:tc>
                      <a:txBody>
                        <a:bodyPr/>
                        <a:lstStyle/>
                        <a:p>
                          <a:pPr algn="ctr"/>
                          <a:r>
                            <a:rPr lang="en-US" altLang="zh-CN" dirty="0" smtClean="0">
                              <a:solidFill>
                                <a:schemeClr val="tx1"/>
                              </a:solidFill>
                            </a:rPr>
                            <a:t>4</a:t>
                          </a:r>
                          <a:endParaRPr lang="zh-CN" altLang="en-US" dirty="0">
                            <a:solidFill>
                              <a:schemeClr val="tx1"/>
                            </a:solidFill>
                          </a:endParaRPr>
                        </a:p>
                      </a:txBody>
                      <a:tcPr/>
                    </a:tc>
                    <a:tc>
                      <a:txBody>
                        <a:bodyPr/>
                        <a:lstStyle/>
                        <a:p>
                          <a:pPr algn="ctr"/>
                          <a:r>
                            <a:rPr lang="en-US" altLang="zh-CN" dirty="0" smtClean="0">
                              <a:solidFill>
                                <a:schemeClr val="tx1"/>
                              </a:solidFill>
                            </a:rPr>
                            <a:t>12</a:t>
                          </a:r>
                          <a:endParaRPr lang="zh-CN" altLang="en-US" dirty="0">
                            <a:solidFill>
                              <a:schemeClr val="tx1"/>
                            </a:solidFill>
                          </a:endParaRPr>
                        </a:p>
                      </a:txBody>
                      <a:tcPr/>
                    </a:tc>
                  </a:tr>
                  <a:tr h="370840">
                    <a:tc>
                      <a:txBody>
                        <a:bodyPr/>
                        <a:lstStyle/>
                        <a:p>
                          <a:pPr algn="ctr"/>
                          <a:r>
                            <a:rPr lang="en-US" altLang="zh-CN" dirty="0" smtClean="0">
                              <a:solidFill>
                                <a:schemeClr val="tx1"/>
                              </a:solidFill>
                            </a:rPr>
                            <a:t>5</a:t>
                          </a:r>
                          <a:endParaRPr lang="zh-CN" altLang="en-US" dirty="0">
                            <a:solidFill>
                              <a:schemeClr val="tx1"/>
                            </a:solidFill>
                          </a:endParaRPr>
                        </a:p>
                      </a:txBody>
                      <a:tcPr/>
                    </a:tc>
                    <a:tc>
                      <a:txBody>
                        <a:bodyPr/>
                        <a:lstStyle/>
                        <a:p>
                          <a:pPr algn="ctr"/>
                          <a:r>
                            <a:rPr lang="en-US" altLang="zh-CN" dirty="0" smtClean="0">
                              <a:solidFill>
                                <a:schemeClr val="tx1"/>
                              </a:solidFill>
                            </a:rPr>
                            <a:t>60</a:t>
                          </a:r>
                          <a:endParaRPr lang="zh-CN" altLang="en-US" dirty="0">
                            <a:solidFill>
                              <a:schemeClr val="tx1"/>
                            </a:solidFill>
                          </a:endParaRPr>
                        </a:p>
                      </a:txBody>
                      <a:tcPr/>
                    </a:tc>
                  </a:tr>
                  <a:tr h="370840">
                    <a:tc>
                      <a:txBody>
                        <a:bodyPr/>
                        <a:lstStyle/>
                        <a:p>
                          <a:pPr algn="ctr"/>
                          <a:r>
                            <a:rPr lang="en-US" altLang="zh-CN" dirty="0" smtClean="0">
                              <a:solidFill>
                                <a:schemeClr val="tx1"/>
                              </a:solidFill>
                            </a:rPr>
                            <a:t>6</a:t>
                          </a:r>
                          <a:endParaRPr lang="zh-CN" altLang="en-US" dirty="0">
                            <a:solidFill>
                              <a:schemeClr val="tx1"/>
                            </a:solidFill>
                          </a:endParaRPr>
                        </a:p>
                      </a:txBody>
                      <a:tcPr/>
                    </a:tc>
                    <a:tc>
                      <a:txBody>
                        <a:bodyPr/>
                        <a:lstStyle/>
                        <a:p>
                          <a:pPr algn="ctr"/>
                          <a:r>
                            <a:rPr lang="en-US" altLang="zh-CN" dirty="0" smtClean="0">
                              <a:solidFill>
                                <a:schemeClr val="tx1"/>
                              </a:solidFill>
                            </a:rPr>
                            <a:t>60</a:t>
                          </a:r>
                          <a:endParaRPr lang="zh-CN" altLang="en-US" dirty="0">
                            <a:solidFill>
                              <a:schemeClr val="tx1"/>
                            </a:solidFill>
                          </a:endParaRPr>
                        </a:p>
                      </a:txBody>
                      <a:tcPr/>
                    </a:tc>
                  </a:tr>
                </a:tbl>
              </a:graphicData>
            </a:graphic>
          </p:graphicFrame>
        </mc:Fallback>
      </mc:AlternateContent>
    </p:spTree>
    <p:extLst>
      <p:ext uri="{BB962C8B-B14F-4D97-AF65-F5344CB8AC3E}">
        <p14:creationId xmlns:p14="http://schemas.microsoft.com/office/powerpoint/2010/main" val="2017702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xmlns=""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Using Matrixes to describe passenger states</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a14="http://schemas.microsoft.com/office/drawing/2010/main" xmlns:mc="http://schemas.openxmlformats.org/markup-compatibility/2006" xmlns="" id="{282BAF8A-EA5B-4D73-A23E-3DE33D6E3272}"/>
              </a:ext>
            </a:extLst>
          </p:cNvPr>
          <p:cNvSpPr>
            <a:spLocks noGrp="1"/>
          </p:cNvSpPr>
          <p:nvPr>
            <p:ph idx="1"/>
          </p:nvPr>
        </p:nvSpPr>
        <p:spPr>
          <a:xfrm>
            <a:off x="818712" y="2222287"/>
            <a:ext cx="10554574" cy="4767793"/>
          </a:xfrm>
        </p:spPr>
        <p:txBody>
          <a:bodyPr anchor="t">
            <a:noAutofit/>
          </a:bodyPr>
          <a:lstStyle/>
          <a:p>
            <a:pPr marL="285750" indent="-285750">
              <a:spcBef>
                <a:spcPts val="600"/>
              </a:spcBef>
              <a:buClr>
                <a:srgbClr val="110087"/>
              </a:buClr>
              <a:buSzPct val="88000"/>
              <a:buFont typeface="Wingdings" panose="05000000000000000000" pitchFamily="2" charset="2"/>
              <a:buChar char="p"/>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Why?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describe the states mathematically</a:t>
            </a:r>
          </a:p>
          <a:p>
            <a:pPr lvl="2"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originally abstract states of passengers can be quantified</a:t>
            </a:r>
          </a:p>
          <a:p>
            <a:pPr marL="857250" lvl="2" indent="0">
              <a:spcBef>
                <a:spcPts val="600"/>
              </a:spcBef>
              <a:buClr>
                <a:srgbClr val="110087"/>
              </a:buClr>
              <a:buSzPct val="88000"/>
              <a:buNone/>
            </a:pP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marL="857250" lvl="2"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ensure the linearity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2"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state Matrix can be calculated from the existing ones according to the recursion formula</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任意多边形 19">
            <a:hlinkClick r:id="" action="ppaction://noaction"/>
            <a:extLst>
              <a:ext uri="{FF2B5EF4-FFF2-40B4-BE49-F238E27FC236}">
                <a16:creationId xmlns:a16="http://schemas.microsoft.com/office/drawing/2014/main" xmlns=""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6" name="文本框 15">
            <a:extLst>
              <a:ext uri="{FF2B5EF4-FFF2-40B4-BE49-F238E27FC236}">
                <a16:creationId xmlns:a16="http://schemas.microsoft.com/office/drawing/2014/main" xmlns=""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48</a:t>
            </a:fld>
            <a:endParaRPr lang="zh-CN" altLang="en-US" sz="1200" b="1" dirty="0">
              <a:solidFill>
                <a:srgbClr val="21048A"/>
              </a:solidFill>
            </a:endParaRPr>
          </a:p>
        </p:txBody>
      </p:sp>
      <p:graphicFrame>
        <p:nvGraphicFramePr>
          <p:cNvPr id="13" name="对象 12"/>
          <p:cNvGraphicFramePr>
            <a:graphicFrameLocks noChangeAspect="1"/>
          </p:cNvGraphicFramePr>
          <p:nvPr>
            <p:extLst/>
          </p:nvPr>
        </p:nvGraphicFramePr>
        <p:xfrm>
          <a:off x="1335204" y="3629082"/>
          <a:ext cx="8638014" cy="614503"/>
        </p:xfrm>
        <a:graphic>
          <a:graphicData uri="http://schemas.openxmlformats.org/presentationml/2006/ole">
            <mc:AlternateContent xmlns:mc="http://schemas.openxmlformats.org/markup-compatibility/2006">
              <mc:Choice xmlns:v="urn:schemas-microsoft-com:vml" Requires="v">
                <p:oleObj spid="_x0000_s14356" name="AxMath" r:id="rId4" imgW="5490360" imgH="390960" progId="Equation.AxMath">
                  <p:embed/>
                </p:oleObj>
              </mc:Choice>
              <mc:Fallback>
                <p:oleObj name="AxMath" r:id="rId4" imgW="5490360" imgH="390960" progId="Equation.AxMath">
                  <p:embed/>
                  <p:pic>
                    <p:nvPicPr>
                      <p:cNvPr id="0" name=""/>
                      <p:cNvPicPr/>
                      <p:nvPr/>
                    </p:nvPicPr>
                    <p:blipFill>
                      <a:blip r:embed="rId5"/>
                      <a:stretch>
                        <a:fillRect/>
                      </a:stretch>
                    </p:blipFill>
                    <p:spPr>
                      <a:xfrm>
                        <a:off x="1335204" y="3629082"/>
                        <a:ext cx="8638014" cy="614503"/>
                      </a:xfrm>
                      <a:prstGeom prst="rect">
                        <a:avLst/>
                      </a:prstGeom>
                    </p:spPr>
                  </p:pic>
                </p:oleObj>
              </mc:Fallback>
            </mc:AlternateContent>
          </a:graphicData>
        </a:graphic>
      </p:graphicFrame>
      <p:graphicFrame>
        <p:nvGraphicFramePr>
          <p:cNvPr id="17" name="对象 16"/>
          <p:cNvGraphicFramePr>
            <a:graphicFrameLocks noChangeAspect="1"/>
          </p:cNvGraphicFramePr>
          <p:nvPr>
            <p:extLst/>
          </p:nvPr>
        </p:nvGraphicFramePr>
        <p:xfrm>
          <a:off x="1335204" y="5630190"/>
          <a:ext cx="5519119" cy="569506"/>
        </p:xfrm>
        <a:graphic>
          <a:graphicData uri="http://schemas.openxmlformats.org/presentationml/2006/ole">
            <mc:AlternateContent xmlns:mc="http://schemas.openxmlformats.org/markup-compatibility/2006">
              <mc:Choice xmlns:v="urn:schemas-microsoft-com:vml" Requires="v">
                <p:oleObj spid="_x0000_s14357" name="AxMath" r:id="rId6" imgW="3784680" imgH="390960" progId="Equation.AxMath">
                  <p:embed/>
                </p:oleObj>
              </mc:Choice>
              <mc:Fallback>
                <p:oleObj name="AxMath" r:id="rId6" imgW="3784680" imgH="390960" progId="Equation.AxMath">
                  <p:embed/>
                  <p:pic>
                    <p:nvPicPr>
                      <p:cNvPr id="0" name=""/>
                      <p:cNvPicPr/>
                      <p:nvPr/>
                    </p:nvPicPr>
                    <p:blipFill>
                      <a:blip r:embed="rId7"/>
                      <a:stretch>
                        <a:fillRect/>
                      </a:stretch>
                    </p:blipFill>
                    <p:spPr>
                      <a:xfrm>
                        <a:off x="1335204" y="5630190"/>
                        <a:ext cx="5519119" cy="569506"/>
                      </a:xfrm>
                      <a:prstGeom prst="rect">
                        <a:avLst/>
                      </a:prstGeom>
                    </p:spPr>
                  </p:pic>
                </p:oleObj>
              </mc:Fallback>
            </mc:AlternateContent>
          </a:graphicData>
        </a:graphic>
      </p:graphicFrame>
      <p:graphicFrame>
        <p:nvGraphicFramePr>
          <p:cNvPr id="18" name="对象 17"/>
          <p:cNvGraphicFramePr>
            <a:graphicFrameLocks noChangeAspect="1"/>
          </p:cNvGraphicFramePr>
          <p:nvPr>
            <p:extLst/>
          </p:nvPr>
        </p:nvGraphicFramePr>
        <p:xfrm>
          <a:off x="7447692" y="5263855"/>
          <a:ext cx="2392596" cy="1302176"/>
        </p:xfrm>
        <a:graphic>
          <a:graphicData uri="http://schemas.openxmlformats.org/presentationml/2006/ole">
            <mc:AlternateContent xmlns:mc="http://schemas.openxmlformats.org/markup-compatibility/2006">
              <mc:Choice xmlns:v="urn:schemas-microsoft-com:vml" Requires="v">
                <p:oleObj spid="_x0000_s14358" name="AxMath" r:id="rId8" imgW="1559880" imgH="848520" progId="Equation.AxMath">
                  <p:embed/>
                </p:oleObj>
              </mc:Choice>
              <mc:Fallback>
                <p:oleObj name="AxMath" r:id="rId8" imgW="1559880" imgH="848520" progId="Equation.AxMath">
                  <p:embed/>
                  <p:pic>
                    <p:nvPicPr>
                      <p:cNvPr id="0" name=""/>
                      <p:cNvPicPr/>
                      <p:nvPr/>
                    </p:nvPicPr>
                    <p:blipFill>
                      <a:blip r:embed="rId9"/>
                      <a:stretch>
                        <a:fillRect/>
                      </a:stretch>
                    </p:blipFill>
                    <p:spPr>
                      <a:xfrm>
                        <a:off x="7447692" y="5263855"/>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1061931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55DCE302-11B0-4322-87BB-1F0DAF15809D}"/>
              </a:ext>
            </a:extLst>
          </p:cNvPr>
          <p:cNvSpPr>
            <a:spLocks noGrp="1"/>
          </p:cNvSpPr>
          <p:nvPr>
            <p:ph idx="1"/>
          </p:nvPr>
        </p:nvSpPr>
        <p:spPr>
          <a:xfrm>
            <a:off x="818712" y="2222287"/>
            <a:ext cx="10554574" cy="5706371"/>
          </a:xfrm>
        </p:spPr>
        <p:txBody>
          <a:bodyPr anchor="t">
            <a:noAutofit/>
          </a:bodyPr>
          <a:lstStyle/>
          <a:p>
            <a:pPr marR="0" lvl="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en-US" altLang="zh-CN" sz="1800" b="1" dirty="0">
                <a:solidFill>
                  <a:srgbClr val="13009C"/>
                </a:solidFill>
                <a:latin typeface="Times New Roman" panose="02020603050405020304" pitchFamily="18" charset="0"/>
                <a:ea typeface="+mj-ea"/>
                <a:cs typeface="Times New Roman" panose="02020603050405020304" pitchFamily="18" charset="0"/>
              </a:rPr>
              <a:t>Why?</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To make our model direct and clear.</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Facilitate our calculation.</a:t>
            </a:r>
          </a:p>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Avoid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intermediate variables</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Prevent interference of irrelevant coefficients.</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Ensure the model’s accuracy</a:t>
            </a:r>
            <a:r>
              <a:rPr lang="en-US" altLang="zh-CN" sz="1800" dirty="0" smtClean="0">
                <a:solidFill>
                  <a:prstClr val="black"/>
                </a:solidFill>
                <a:latin typeface="Times New Roman" panose="02020603050405020304" pitchFamily="18" charset="0"/>
                <a:cs typeface="Times New Roman" panose="02020603050405020304" pitchFamily="18" charset="0"/>
              </a:rPr>
              <a:t>.</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Facilitate our calculation.</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Ensure that the logic of our model is </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coherent </a:t>
            </a:r>
            <a:r>
              <a:rPr lang="en-US" altLang="zh-CN" sz="1800" dirty="0">
                <a:solidFill>
                  <a:prstClr val="black"/>
                </a:solidFill>
                <a:latin typeface="Times New Roman" panose="02020603050405020304" pitchFamily="18" charset="0"/>
                <a:ea typeface="+mj-ea"/>
                <a:cs typeface="Times New Roman" panose="02020603050405020304" pitchFamily="18" charset="0"/>
              </a:rPr>
              <a:t>and rigorous</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Make the afterward analyses more </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intuitive</a:t>
            </a:r>
          </a:p>
          <a:p>
            <a:pPr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Lay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foundation for linear construction</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xmlns="" id="{1EBF12C4-B3B7-42A8-ABC2-2F3FAFEC89B0}"/>
              </a:ext>
            </a:extLst>
          </p:cNvPr>
          <p:cNvSpPr>
            <a:spLocks noGrp="1"/>
          </p:cNvSpPr>
          <p:nvPr>
            <p:ph type="title"/>
          </p:nvPr>
        </p:nvSpPr>
        <p:spPr>
          <a:xfrm>
            <a:off x="818712" y="413735"/>
            <a:ext cx="10571998" cy="970450"/>
          </a:xfrm>
        </p:spPr>
        <p:txBody>
          <a:bodyPr anchor="ctr"/>
          <a:lstStyle/>
          <a:p>
            <a:r>
              <a:rPr lang="en-US" altLang="zh-CN" dirty="0" smtClean="0">
                <a:latin typeface="Times New Roman" panose="02020603050405020304" pitchFamily="18" charset="0"/>
                <a:cs typeface="Times New Roman" panose="02020603050405020304" pitchFamily="18" charset="0"/>
              </a:rPr>
              <a:t>Mathematical (Algebraic) Simplifications</a:t>
            </a:r>
            <a:endParaRPr lang="zh-CN" altLang="en-US" dirty="0">
              <a:latin typeface="Times New Roman" panose="02020603050405020304" pitchFamily="18" charset="0"/>
              <a:cs typeface="Times New Roman" panose="02020603050405020304" pitchFamily="18" charset="0"/>
            </a:endParaRPr>
          </a:p>
        </p:txBody>
      </p:sp>
      <p:sp>
        <p:nvSpPr>
          <p:cNvPr id="9" name="任意多边形 19">
            <a:hlinkClick r:id="" action="ppaction://noaction"/>
            <a:extLst>
              <a:ext uri="{FF2B5EF4-FFF2-40B4-BE49-F238E27FC236}">
                <a16:creationId xmlns:a16="http://schemas.microsoft.com/office/drawing/2014/main" xmlns=""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0" name="文本框 9">
            <a:extLst>
              <a:ext uri="{FF2B5EF4-FFF2-40B4-BE49-F238E27FC236}">
                <a16:creationId xmlns:a16="http://schemas.microsoft.com/office/drawing/2014/main" xmlns=""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49</a:t>
            </a:fld>
            <a:endParaRPr lang="zh-CN" altLang="en-US" sz="1200" b="1" dirty="0">
              <a:solidFill>
                <a:srgbClr val="21048A"/>
              </a:solidFill>
            </a:endParaRPr>
          </a:p>
        </p:txBody>
      </p:sp>
      <p:cxnSp>
        <p:nvCxnSpPr>
          <p:cNvPr id="8" name="直接箭头连接符 7">
            <a:extLst>
              <a:ext uri="{FF2B5EF4-FFF2-40B4-BE49-F238E27FC236}">
                <a16:creationId xmlns:a16="http://schemas.microsoft.com/office/drawing/2014/main" xmlns="" id="{BCF2EB27-E635-45CF-A9D3-B320799BA483}"/>
              </a:ext>
            </a:extLst>
          </p:cNvPr>
          <p:cNvCxnSpPr>
            <a:cxnSpLocks/>
            <a:endCxn id="11" idx="0"/>
          </p:cNvCxnSpPr>
          <p:nvPr/>
        </p:nvCxnSpPr>
        <p:spPr>
          <a:xfrm flipH="1">
            <a:off x="8431037" y="4100533"/>
            <a:ext cx="99552" cy="430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8C90A164-6928-4E9F-90E1-0F65A966F075}"/>
              </a:ext>
            </a:extLst>
          </p:cNvPr>
          <p:cNvSpPr txBox="1"/>
          <p:nvPr/>
        </p:nvSpPr>
        <p:spPr>
          <a:xfrm>
            <a:off x="7601322" y="4530670"/>
            <a:ext cx="1659429" cy="369332"/>
          </a:xfrm>
          <a:prstGeom prst="rect">
            <a:avLst/>
          </a:prstGeom>
          <a:noFill/>
          <a:ln w="28575">
            <a:solidFill>
              <a:schemeClr val="accent1"/>
            </a:solidFill>
          </a:ln>
        </p:spPr>
        <p:txBody>
          <a:bodyPr wrap="non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Direct and clear</a:t>
            </a:r>
            <a:endParaRPr lang="zh-CN" altLang="en-US" dirty="0">
              <a:solidFill>
                <a:srgbClr val="000000"/>
              </a:solidFill>
              <a:latin typeface="Times New Roman" panose="02020603050405020304" pitchFamily="18" charset="0"/>
              <a:cs typeface="Times New Roman" panose="02020603050405020304" pitchFamily="18" charset="0"/>
            </a:endParaRPr>
          </a:p>
        </p:txBody>
      </p:sp>
      <p:graphicFrame>
        <p:nvGraphicFramePr>
          <p:cNvPr id="12" name="对象 11"/>
          <p:cNvGraphicFramePr>
            <a:graphicFrameLocks noChangeAspect="1"/>
          </p:cNvGraphicFramePr>
          <p:nvPr>
            <p:extLst/>
          </p:nvPr>
        </p:nvGraphicFramePr>
        <p:xfrm>
          <a:off x="6214527" y="2715699"/>
          <a:ext cx="5476712" cy="1372700"/>
        </p:xfrm>
        <a:graphic>
          <a:graphicData uri="http://schemas.openxmlformats.org/presentationml/2006/ole">
            <mc:AlternateContent xmlns:mc="http://schemas.openxmlformats.org/markup-compatibility/2006">
              <mc:Choice xmlns:v="urn:schemas-microsoft-com:vml" Requires="v">
                <p:oleObj spid="_x0000_s15368" name="AxMath" r:id="rId4" imgW="4208040" imgH="1055880" progId="Equation.AxMath">
                  <p:embed/>
                </p:oleObj>
              </mc:Choice>
              <mc:Fallback>
                <p:oleObj name="AxMath" r:id="rId4" imgW="4208040" imgH="1055880" progId="Equation.AxMath">
                  <p:embed/>
                  <p:pic>
                    <p:nvPicPr>
                      <p:cNvPr id="0" name=""/>
                      <p:cNvPicPr/>
                      <p:nvPr/>
                    </p:nvPicPr>
                    <p:blipFill>
                      <a:blip r:embed="rId5"/>
                      <a:stretch>
                        <a:fillRect/>
                      </a:stretch>
                    </p:blipFill>
                    <p:spPr>
                      <a:xfrm>
                        <a:off x="6214527" y="2715699"/>
                        <a:ext cx="5476712" cy="1372700"/>
                      </a:xfrm>
                      <a:prstGeom prst="rect">
                        <a:avLst/>
                      </a:prstGeom>
                      <a:ln w="28575">
                        <a:solidFill>
                          <a:schemeClr val="accent1"/>
                        </a:solidFill>
                      </a:ln>
                    </p:spPr>
                  </p:pic>
                </p:oleObj>
              </mc:Fallback>
            </mc:AlternateContent>
          </a:graphicData>
        </a:graphic>
      </p:graphicFrame>
      <p:sp>
        <p:nvSpPr>
          <p:cNvPr id="2" name="矩形 1"/>
          <p:cNvSpPr/>
          <p:nvPr/>
        </p:nvSpPr>
        <p:spPr>
          <a:xfrm>
            <a:off x="7472680" y="363982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3" name="矩形 12"/>
          <p:cNvSpPr/>
          <p:nvPr/>
        </p:nvSpPr>
        <p:spPr>
          <a:xfrm>
            <a:off x="8110997" y="303530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5" name="矩形 14"/>
          <p:cNvSpPr/>
          <p:nvPr/>
        </p:nvSpPr>
        <p:spPr>
          <a:xfrm>
            <a:off x="10538968" y="2773680"/>
            <a:ext cx="519176" cy="323088"/>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6" name="矩形 15"/>
          <p:cNvSpPr/>
          <p:nvPr/>
        </p:nvSpPr>
        <p:spPr>
          <a:xfrm>
            <a:off x="11058143" y="3627530"/>
            <a:ext cx="568529"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7" name="矩形 16"/>
          <p:cNvSpPr/>
          <p:nvPr/>
        </p:nvSpPr>
        <p:spPr>
          <a:xfrm>
            <a:off x="9610406" y="362753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9" name="矩形 18"/>
          <p:cNvSpPr/>
          <p:nvPr/>
        </p:nvSpPr>
        <p:spPr>
          <a:xfrm>
            <a:off x="6897012" y="3022354"/>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cxnSp>
        <p:nvCxnSpPr>
          <p:cNvPr id="27" name="直接箭头连接符 26"/>
          <p:cNvCxnSpPr/>
          <p:nvPr/>
        </p:nvCxnSpPr>
        <p:spPr>
          <a:xfrm>
            <a:off x="9768840" y="3934870"/>
            <a:ext cx="233680" cy="1394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xmlns="" id="{8C90A164-6928-4E9F-90E1-0F65A966F075}"/>
                  </a:ext>
                </a:extLst>
              </p:cNvPr>
              <p:cNvSpPr txBox="1"/>
              <p:nvPr/>
            </p:nvSpPr>
            <p:spPr>
              <a:xfrm>
                <a:off x="7185147" y="5341054"/>
                <a:ext cx="4747133" cy="369332"/>
              </a:xfrm>
              <a:prstGeom prst="rect">
                <a:avLst/>
              </a:prstGeom>
              <a:noFill/>
              <a:ln w="28575">
                <a:solidFill>
                  <a:schemeClr val="accent1"/>
                </a:solidFill>
              </a:ln>
            </p:spPr>
            <p:txBody>
              <a:bodyPr wrap="none" rtlCol="0">
                <a:spAutoFit/>
              </a:bodyPr>
              <a:lstStyle/>
              <a:p>
                <a:r>
                  <a:rPr lang="en-US" altLang="zh-CN" dirty="0" smtClean="0">
                    <a:solidFill>
                      <a:srgbClr val="000000"/>
                    </a:solidFill>
                    <a:latin typeface="Times New Roman" panose="02020603050405020304" pitchFamily="18" charset="0"/>
                    <a:cs typeface="Times New Roman" panose="02020603050405020304" pitchFamily="18" charset="0"/>
                  </a:rPr>
                  <a:t>Constants: only focus on the critical variables (</a:t>
                </a:r>
                <a14:m>
                  <m:oMath xmlns:m="http://schemas.openxmlformats.org/officeDocument/2006/math">
                    <m:r>
                      <a:rPr lang="en-US" altLang="zh-CN" i="1" smtClean="0">
                        <a:solidFill>
                          <a:srgbClr val="000000"/>
                        </a:solidFill>
                        <a:latin typeface="Cambria Math" panose="02040503050406030204" pitchFamily="18" charset="0"/>
                        <a:cs typeface="Times New Roman" panose="02020603050405020304" pitchFamily="18" charset="0"/>
                      </a:rPr>
                      <m:t>𝑣</m:t>
                    </m:r>
                  </m:oMath>
                </a14:m>
                <a:r>
                  <a:rPr lang="en-US" altLang="zh-CN" dirty="0" smtClean="0">
                    <a:solidFill>
                      <a:srgbClr val="000000"/>
                    </a:solidFill>
                    <a:latin typeface="Times New Roman" panose="02020603050405020304" pitchFamily="18" charset="0"/>
                    <a:cs typeface="Times New Roman" panose="02020603050405020304" pitchFamily="18" charset="0"/>
                  </a:rPr>
                  <a:t>)</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8C90A164-6928-4E9F-90E1-0F65A966F075}"/>
                  </a:ext>
                </a:extLst>
              </p:cNvPr>
              <p:cNvSpPr txBox="1">
                <a:spLocks noRot="1" noChangeAspect="1" noMove="1" noResize="1" noEditPoints="1" noAdjustHandles="1" noChangeArrowheads="1" noChangeShapeType="1" noTextEdit="1"/>
              </p:cNvSpPr>
              <p:nvPr/>
            </p:nvSpPr>
            <p:spPr>
              <a:xfrm>
                <a:off x="7185147" y="5341054"/>
                <a:ext cx="4747133" cy="369332"/>
              </a:xfrm>
              <a:prstGeom prst="rect">
                <a:avLst/>
              </a:prstGeom>
              <a:blipFill>
                <a:blip r:embed="rId6"/>
                <a:stretch>
                  <a:fillRect l="-894" t="-4545" b="-18182"/>
                </a:stretch>
              </a:blipFill>
              <a:ln w="28575">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55807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1EBF12C4-B3B7-42A8-ABC2-2F3FAFEC89B0}"/>
              </a:ext>
            </a:extLst>
          </p:cNvPr>
          <p:cNvSpPr>
            <a:spLocks noGrp="1"/>
          </p:cNvSpPr>
          <p:nvPr>
            <p:ph type="title"/>
          </p:nvPr>
        </p:nvSpPr>
        <p:spPr/>
        <p:txBody>
          <a:bodyPr anchor="ctr"/>
          <a:lstStyle/>
          <a:p>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Critical Assumptions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8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8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hlinkClick r:id="rId3" action="ppaction://hlinksldjump"/>
                  </a:rPr>
                  <a:t>The velocity wouldn’t change much in a particular cell, and the actual average speed is approximately equal to the average we’ve made</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sp>
        <p:nvSpPr>
          <p:cNvPr id="9" name="任意多边形 19">
            <a:hlinkClick r:id="rId5" action="ppaction://hlinksldjump"/>
            <a:extLst>
              <a:ext uri="{FF2B5EF4-FFF2-40B4-BE49-F238E27FC236}">
                <a16:creationId xmlns=""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53624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1EBF12C4-B3B7-42A8-ABC2-2F3FAFEC89B0}"/>
              </a:ext>
            </a:extLst>
          </p:cNvPr>
          <p:cNvSpPr>
            <a:spLocks noGrp="1"/>
          </p:cNvSpPr>
          <p:nvPr>
            <p:ph type="title"/>
          </p:nvPr>
        </p:nvSpPr>
        <p:spPr>
          <a:xfrm>
            <a:off x="818712" y="413735"/>
            <a:ext cx="10571998" cy="970450"/>
          </a:xfrm>
        </p:spPr>
        <p:txBody>
          <a:bodyPr anchor="ctr"/>
          <a:lstStyle/>
          <a:p>
            <a:r>
              <a:rPr lang="en-US" altLang="zh-CN" dirty="0">
                <a:latin typeface="Times New Roman" panose="02020603050405020304" pitchFamily="18" charset="0"/>
                <a:cs typeface="Times New Roman" panose="02020603050405020304" pitchFamily="18" charset="0"/>
              </a:rPr>
              <a:t>The essence behind our mathematical model</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800" b="1" dirty="0">
                <a:solidFill>
                  <a:srgbClr val="13009C"/>
                </a:solidFill>
                <a:latin typeface="Times New Roman" panose="02020603050405020304" pitchFamily="18" charset="0"/>
                <a:ea typeface="+mj-ea"/>
                <a:cs typeface="Times New Roman" panose="02020603050405020304" pitchFamily="18" charset="0"/>
              </a:rPr>
              <a:t>Make the model bear logic self-consistency.</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The process of our model is complete</a:t>
            </a:r>
            <a:r>
              <a:rPr lang="en-US" altLang="zh-CN" b="1" dirty="0">
                <a:solidFill>
                  <a:srgbClr val="13009C"/>
                </a:solidFill>
                <a:latin typeface="Times New Roman" panose="02020603050405020304" pitchFamily="18" charset="0"/>
                <a:ea typeface="+mj-ea"/>
                <a:cs typeface="Times New Roman" panose="02020603050405020304" pitchFamily="18" charset="0"/>
              </a:rPr>
              <a:t>.</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Variable-based and accurate.</a:t>
            </a: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Make optimization process easy.</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All the different occasions have been discussed in our model.</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Simple formulas make it easier to be understood.</a:t>
            </a:r>
          </a:p>
          <a:p>
            <a:pPr marL="0" marR="0" lvl="0" indent="0" algn="l" defTabSz="914400" rtl="0" eaLnBrk="1" fontAlgn="auto" latinLnBrk="0" hangingPunct="1">
              <a:lnSpc>
                <a:spcPct val="100000"/>
              </a:lnSpc>
              <a:spcBef>
                <a:spcPts val="0"/>
              </a:spcBef>
              <a:spcAft>
                <a:spcPts val="0"/>
              </a:spcAft>
              <a:buClrTx/>
              <a:buSzTx/>
              <a:buNone/>
              <a:tabLst/>
              <a:defRPr/>
            </a:pPr>
            <a:endParaRPr lang="en-US" altLang="zh-CN" sz="1800" b="1" dirty="0">
              <a:solidFill>
                <a:srgbClr val="13009C"/>
              </a:solidFill>
              <a:latin typeface="Times New Roman" panose="02020603050405020304" pitchFamily="18" charset="0"/>
              <a:ea typeface="+mj-ea"/>
              <a:cs typeface="Times New Roman" panose="02020603050405020304" pitchFamily="18" charset="0"/>
            </a:endParaRPr>
          </a:p>
        </p:txBody>
      </p:sp>
      <p:sp>
        <p:nvSpPr>
          <p:cNvPr id="9" name="任意多边形 19">
            <a:hlinkClick r:id="" action="ppaction://noaction"/>
            <a:extLst>
              <a:ext uri="{FF2B5EF4-FFF2-40B4-BE49-F238E27FC236}">
                <a16:creationId xmlns=""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0" name="文本框 9">
            <a:extLst>
              <a:ext uri="{FF2B5EF4-FFF2-40B4-BE49-F238E27FC236}">
                <a16:creationId xmlns=""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50</a:t>
            </a:fld>
            <a:endParaRPr lang="zh-CN" altLang="en-US" sz="1200" b="1" dirty="0">
              <a:solidFill>
                <a:srgbClr val="21048A"/>
              </a:solidFill>
            </a:endParaRPr>
          </a:p>
        </p:txBody>
      </p:sp>
    </p:spTree>
    <p:extLst>
      <p:ext uri="{BB962C8B-B14F-4D97-AF65-F5344CB8AC3E}">
        <p14:creationId xmlns:p14="http://schemas.microsoft.com/office/powerpoint/2010/main" val="2319235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 xmlns:a16="http://schemas.microsoft.com/office/drawing/2014/main" id="{B21A5DC9-2913-4FF9-AB87-02847AEF89C1}"/>
                  </a:ext>
                </a:extLst>
              </p:cNvPr>
              <p:cNvSpPr>
                <a:spLocks noGrp="1"/>
              </p:cNvSpPr>
              <p:nvPr>
                <p:ph idx="1"/>
              </p:nvPr>
            </p:nvSpPr>
            <p:spPr>
              <a:xfrm>
                <a:off x="809999" y="2136795"/>
                <a:ext cx="10875181" cy="3636511"/>
              </a:xfrm>
            </p:spPr>
            <p:txBody>
              <a:bodyPr anchor="t">
                <a:noAutofit/>
              </a:bodyPr>
              <a:lstStyle/>
              <a:p>
                <a:pPr>
                  <a:spcBef>
                    <a:spcPts val="600"/>
                  </a:spcBef>
                  <a:buClr>
                    <a:srgbClr val="110087"/>
                  </a:buClr>
                  <a:buSzPct val="88000"/>
                  <a:buFont typeface="+mj-lt"/>
                  <a:buAutoNum type="arabicPeriod"/>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How did you think of </a:t>
                </a:r>
                <a:r>
                  <a:rPr lang="en-US" altLang="zh-CN" b="1" i="1" dirty="0" err="1"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previous mathematical deductions have led to several equivalent conversions, which ultimately resulted in </a:t>
                </a:r>
                <a:r>
                  <a:rPr lang="en-US" altLang="zh-CN" sz="1800" i="1" dirty="0" err="1" smtClean="0">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p>
              <a:p>
                <a:pPr>
                  <a:spcBef>
                    <a:spcPts val="600"/>
                  </a:spcBef>
                  <a:buClr>
                    <a:srgbClr val="110087"/>
                  </a:buClr>
                  <a:buSzPct val="88000"/>
                  <a:buFont typeface="+mj-lt"/>
                  <a:buAutoNum type="arabicPeriod"/>
                </a:pP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So what’s special since its </a:t>
                </a:r>
                <a:r>
                  <a:rPr lang="en-US" altLang="zh-CN" b="1" i="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equivalent </a:t>
                </a: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to the mathematical deductions you’ve made?</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equivalence is all about optimality – optimal (higher) </a:t>
                </a:r>
                <a:r>
                  <a:rPr lang="en-US" altLang="zh-CN" sz="1800" i="1" dirty="0" err="1" smtClean="0">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sz="1800" i="1"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optimal boarding time</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Calculations are significantly simplified.</a:t>
                </a:r>
              </a:p>
              <a:p>
                <a:pPr marL="457200" indent="-457200">
                  <a:spcBef>
                    <a:spcPts val="600"/>
                  </a:spcBef>
                  <a:buClr>
                    <a:srgbClr val="110087"/>
                  </a:buClr>
                  <a:buSzPct val="88000"/>
                  <a:buFont typeface="+mj-lt"/>
                  <a:buAutoNum type="arabicPeriod"/>
                </a:pP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In a word, </a:t>
                </a:r>
                <a:r>
                  <a:rPr lang="en-US" altLang="zh-CN" b="1" i="1" dirty="0" err="1"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 is a tactic we used to alter the problem’s external modality but maintain its inherent structure with equivalence.</a:t>
                </a:r>
                <a:endParaRPr lang="en-US" altLang="zh-CN" b="1" dirty="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Clr>
                    <a:srgbClr val="110087"/>
                  </a:buClr>
                  <a:buSzPct val="88000"/>
                  <a:buFont typeface="+mj-lt"/>
                  <a:buAutoNum type="arabicPeriod"/>
                </a:pPr>
                <a:endPar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09999" y="2136795"/>
                <a:ext cx="10875181" cy="3636511"/>
              </a:xfrm>
              <a:blipFill>
                <a:blip r:embed="rId3"/>
                <a:stretch>
                  <a:fillRect/>
                </a:stretch>
              </a:blipFill>
            </p:spPr>
            <p:txBody>
              <a:bodyPr/>
              <a:lstStyle/>
              <a:p>
                <a:r>
                  <a:rPr lang="zh-CN" altLang="en-US">
                    <a:noFill/>
                  </a:rPr>
                  <a:t> </a:t>
                </a:r>
              </a:p>
            </p:txBody>
          </p:sp>
        </mc:Fallback>
      </mc:AlternateContent>
      <p:sp>
        <p:nvSpPr>
          <p:cNvPr id="10" name="标题 3">
            <a:extLst>
              <a:ext uri="{FF2B5EF4-FFF2-40B4-BE49-F238E27FC236}">
                <a16:creationId xmlns=""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The reasons behind </a:t>
            </a:r>
            <a:r>
              <a:rPr lang="en-US" altLang="zh-CN" dirty="0" err="1" smtClean="0">
                <a:latin typeface="Times New Roman" panose="02020603050405020304" pitchFamily="18" charset="0"/>
                <a:cs typeface="Times New Roman" panose="02020603050405020304" pitchFamily="18" charset="0"/>
              </a:rPr>
              <a:t>parallelity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2317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63355" y="5153431"/>
            <a:ext cx="6701957" cy="1338828"/>
          </a:xfrm>
          <a:prstGeom prst="rect">
            <a:avLst/>
          </a:prstGeom>
          <a:noFill/>
        </p:spPr>
        <p:txBody>
          <a:bodyPr wrap="square" rtlCol="0">
            <a:spAutoFit/>
          </a:bodyPr>
          <a:lstStyle/>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Queuing time</a:t>
            </a:r>
          </a:p>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Time </a:t>
            </a:r>
            <a:r>
              <a:rPr lang="en-US" altLang="zh-CN" dirty="0">
                <a:solidFill>
                  <a:srgbClr val="000000"/>
                </a:solidFill>
                <a:cs typeface="Times New Roman" panose="02020603050405020304" pitchFamily="18" charset="0"/>
              </a:rPr>
              <a:t>offering </a:t>
            </a:r>
            <a:r>
              <a:rPr lang="en-US" altLang="zh-CN" dirty="0" smtClean="0">
                <a:solidFill>
                  <a:srgbClr val="000000"/>
                </a:solidFill>
                <a:cs typeface="Times New Roman" panose="02020603050405020304" pitchFamily="18" charset="0"/>
              </a:rPr>
              <a:t>seats</a:t>
            </a:r>
          </a:p>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Standard </a:t>
            </a:r>
            <a:r>
              <a:rPr lang="en-US" altLang="zh-CN" dirty="0">
                <a:solidFill>
                  <a:srgbClr val="000000"/>
                </a:solidFill>
                <a:cs typeface="Times New Roman" panose="02020603050405020304" pitchFamily="18" charset="0"/>
              </a:rPr>
              <a:t>variance of the boarding time of same-row </a:t>
            </a:r>
            <a:r>
              <a:rPr lang="en-US" altLang="zh-CN" dirty="0" smtClean="0">
                <a:solidFill>
                  <a:srgbClr val="000000"/>
                </a:solidFill>
                <a:cs typeface="Times New Roman" panose="02020603050405020304" pitchFamily="18" charset="0"/>
              </a:rPr>
              <a:t>passengers</a:t>
            </a:r>
            <a:endParaRPr lang="en-US" altLang="zh-CN" dirty="0">
              <a:solidFill>
                <a:srgbClr val="000000"/>
              </a:solidFil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 xmlns:a16="http://schemas.microsoft.com/office/drawing/2014/main" id="{B21A5DC9-2913-4FF9-AB87-02847AEF89C1}"/>
                  </a:ext>
                </a:extLst>
              </p:cNvPr>
              <p:cNvSpPr>
                <a:spLocks noGrp="1"/>
              </p:cNvSpPr>
              <p:nvPr>
                <p:ph idx="1"/>
              </p:nvPr>
            </p:nvSpPr>
            <p:spPr>
              <a:xfrm>
                <a:off x="810000" y="2115775"/>
                <a:ext cx="10875181" cy="3636511"/>
              </a:xfrm>
            </p:spPr>
            <p:txBody>
              <a:bodyPr anchor="t">
                <a:noAutofit/>
              </a:bodyPr>
              <a:lstStyle/>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cs typeface="Times New Roman" panose="02020603050405020304" pitchFamily="18" charset="0"/>
                  </a:rPr>
                  <a:t>Quick review of </a:t>
                </a:r>
                <a:r>
                  <a:rPr lang="en-US" altLang="zh-CN" b="1" i="1" dirty="0" smtClean="0">
                    <a:solidFill>
                      <a:srgbClr val="13009C"/>
                    </a:solidFill>
                    <a:latin typeface="Times New Roman" panose="02020603050405020304" pitchFamily="18" charset="0"/>
                    <a:cs typeface="Times New Roman" panose="02020603050405020304" pitchFamily="18" charset="0"/>
                  </a:rPr>
                  <a:t>best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prstClr val="black"/>
                    </a:solidFill>
                    <a:latin typeface="Times New Roman" panose="02020603050405020304" pitchFamily="18" charset="0"/>
                    <a:cs typeface="Times New Roman" panose="02020603050405020304" pitchFamily="18" charset="0"/>
                  </a:rPr>
                  <a:t>Highest boarding efficiency (lowest time) </a:t>
                </a:r>
                <a14:m>
                  <m:oMath xmlns:m="http://schemas.openxmlformats.org/officeDocument/2006/math">
                    <m:r>
                      <a:rPr lang="en-US" altLang="zh-CN" sz="1800" b="0" i="1" smtClean="0">
                        <a:solidFill>
                          <a:prstClr val="black"/>
                        </a:solidFill>
                        <a:latin typeface="Cambria Math" panose="02040503050406030204" pitchFamily="18" charset="0"/>
                        <a:cs typeface="Times New Roman" panose="02020603050405020304" pitchFamily="18" charset="0"/>
                      </a:rPr>
                      <m:t>⇔</m:t>
                    </m:r>
                  </m:oMath>
                </a14:m>
                <a:r>
                  <a:rPr lang="en-US" altLang="zh-CN" sz="1800" b="1" dirty="0" smtClean="0">
                    <a:solidFill>
                      <a:prstClr val="black"/>
                    </a:solidFill>
                    <a:latin typeface="Times New Roman" panose="02020603050405020304" pitchFamily="18" charset="0"/>
                    <a:cs typeface="Times New Roman" panose="02020603050405020304" pitchFamily="18" charset="0"/>
                  </a:rPr>
                  <a:t> </a:t>
                </a:r>
                <a:r>
                  <a:rPr lang="en-US" altLang="zh-CN" sz="1800" dirty="0" smtClean="0">
                    <a:solidFill>
                      <a:prstClr val="black"/>
                    </a:solidFill>
                    <a:latin typeface="Times New Roman" panose="02020603050405020304" pitchFamily="18" charset="0"/>
                    <a:cs typeface="Times New Roman" panose="02020603050405020304" pitchFamily="18" charset="0"/>
                  </a:rPr>
                  <a:t>highest </a:t>
                </a:r>
                <a:r>
                  <a:rPr lang="en-US" altLang="zh-CN" sz="1800" i="1" dirty="0" err="1" smtClean="0">
                    <a:solidFill>
                      <a:prstClr val="black"/>
                    </a:solidFill>
                    <a:latin typeface="Times New Roman" panose="02020603050405020304" pitchFamily="18" charset="0"/>
                    <a:cs typeface="Times New Roman" panose="02020603050405020304" pitchFamily="18" charset="0"/>
                  </a:rPr>
                  <a:t>parallelity</a:t>
                </a:r>
                <a:endParaRPr lang="en-US" altLang="zh-CN" sz="1800" i="1" dirty="0" smtClean="0">
                  <a:solidFill>
                    <a:prstClr val="black"/>
                  </a:solidFill>
                  <a:latin typeface="Times New Roman" panose="02020603050405020304" pitchFamily="18" charset="0"/>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prstClr val="black"/>
                    </a:solidFill>
                    <a:latin typeface="Times New Roman" panose="02020603050405020304" pitchFamily="18" charset="0"/>
                    <a:cs typeface="Times New Roman" panose="02020603050405020304" pitchFamily="18" charset="0"/>
                  </a:rPr>
                  <a:t>Highest satisfaction (lowest </a:t>
                </a:r>
                <a14:m>
                  <m:oMath xmlns:m="http://schemas.openxmlformats.org/officeDocument/2006/math">
                    <m:sSub>
                      <m:sSubPr>
                        <m:ctrlPr>
                          <a:rPr lang="en-US" altLang="zh-CN" sz="1800" b="0" i="1" smtClean="0">
                            <a:solidFill>
                              <a:prstClr val="black"/>
                            </a:solidFill>
                            <a:latin typeface="Cambria Math" panose="02040503050406030204" pitchFamily="18" charset="0"/>
                            <a:cs typeface="Times New Roman" panose="02020603050405020304" pitchFamily="18" charset="0"/>
                          </a:rPr>
                        </m:ctrlPr>
                      </m:sSubPr>
                      <m:e>
                        <m:r>
                          <a:rPr lang="en-US" altLang="zh-CN" sz="1800" b="0" i="1" smtClean="0">
                            <a:solidFill>
                              <a:prstClr val="black"/>
                            </a:solidFill>
                            <a:latin typeface="Cambria Math" panose="02040503050406030204" pitchFamily="18" charset="0"/>
                            <a:cs typeface="Times New Roman" panose="02020603050405020304" pitchFamily="18" charset="0"/>
                          </a:rPr>
                          <m:t>𝛼</m:t>
                        </m:r>
                      </m:e>
                      <m:sub>
                        <m:r>
                          <m:rPr>
                            <m:sty m:val="p"/>
                          </m:rPr>
                          <a:rPr lang="en-US" altLang="zh-CN" sz="1800" b="0" i="0" smtClean="0">
                            <a:solidFill>
                              <a:prstClr val="black"/>
                            </a:solidFill>
                            <a:latin typeface="Cambria Math" panose="02040503050406030204" pitchFamily="18" charset="0"/>
                            <a:cs typeface="Times New Roman" panose="02020603050405020304" pitchFamily="18" charset="0"/>
                          </a:rPr>
                          <m:t>satisf</m:t>
                        </m:r>
                        <m:r>
                          <a:rPr lang="en-US" altLang="zh-CN" sz="1800" b="0" i="1" smtClean="0">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prstClr val="black"/>
                    </a:solidFill>
                    <a:latin typeface="Times New Roman" panose="02020603050405020304" pitchFamily="18" charset="0"/>
                    <a:cs typeface="Times New Roman" panose="02020603050405020304" pitchFamily="18" charset="0"/>
                  </a:rPr>
                  <a:t>)</a:t>
                </a:r>
                <a:endParaRPr lang="en-US" altLang="zh-CN" sz="1800" dirty="0">
                  <a:solidFill>
                    <a:prstClr val="black"/>
                  </a:solidFill>
                  <a:latin typeface="Times New Roman" panose="02020603050405020304" pitchFamily="18" charset="0"/>
                  <a:cs typeface="Times New Roman" panose="02020603050405020304" pitchFamily="18" charset="0"/>
                </a:endParaRPr>
              </a:p>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That’s exactly the property disembarking possesses.</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found a strategy which is optimal for both two indicators (</a:t>
                </a:r>
                <a14:m>
                  <m:oMath xmlns:m="http://schemas.openxmlformats.org/officeDocument/2006/math">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𝐶</m:t>
                    </m:r>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 &amp;</m:t>
                    </m:r>
                    <m:sSub>
                      <m:sSubPr>
                        <m:ctrlPr>
                          <a:rPr lang="en-US" altLang="zh-CN" sz="1800" i="1">
                            <a:solidFill>
                              <a:prstClr val="black"/>
                            </a:solidFill>
                            <a:latin typeface="Cambria Math" panose="02040503050406030204" pitchFamily="18" charset="0"/>
                            <a:cs typeface="Times New Roman" panose="02020603050405020304" pitchFamily="18" charset="0"/>
                          </a:rPr>
                        </m:ctrlPr>
                      </m:sSubPr>
                      <m:e>
                        <m:r>
                          <a:rPr lang="en-US" altLang="zh-CN" sz="1800" b="0" i="1" smtClean="0">
                            <a:solidFill>
                              <a:prstClr val="black"/>
                            </a:solidFill>
                            <a:latin typeface="Cambria Math" panose="02040503050406030204" pitchFamily="18" charset="0"/>
                            <a:cs typeface="Times New Roman" panose="02020603050405020304" pitchFamily="18" charset="0"/>
                          </a:rPr>
                          <m:t> </m:t>
                        </m:r>
                        <m:r>
                          <a:rPr lang="en-US" altLang="zh-CN" sz="1800" i="1">
                            <a:solidFill>
                              <a:prstClr val="black"/>
                            </a:solidFill>
                            <a:latin typeface="Cambria Math" panose="02040503050406030204" pitchFamily="18" charset="0"/>
                            <a:cs typeface="Times New Roman" panose="02020603050405020304" pitchFamily="18" charset="0"/>
                          </a:rPr>
                          <m:t>𝛼</m:t>
                        </m:r>
                      </m:e>
                      <m:sub>
                        <m:r>
                          <m:rPr>
                            <m:sty m:val="p"/>
                          </m:rPr>
                          <a:rPr lang="en-US" altLang="zh-CN" sz="1800">
                            <a:solidFill>
                              <a:prstClr val="black"/>
                            </a:solidFill>
                            <a:latin typeface="Cambria Math" panose="02040503050406030204" pitchFamily="18" charset="0"/>
                            <a:cs typeface="Times New Roman" panose="02020603050405020304" pitchFamily="18" charset="0"/>
                          </a:rPr>
                          <m:t>satisf</m:t>
                        </m:r>
                        <m:r>
                          <a:rPr lang="en-US" altLang="zh-CN" sz="1800" i="1">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How we did it</a:t>
                </a:r>
              </a:p>
              <a:p>
                <a:pPr lvl="2"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1800" i="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adjustment </a:t>
                </a: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method – keeping </a:t>
                </a:r>
                <a14:m>
                  <m:oMath xmlns:m="http://schemas.openxmlformats.org/officeDocument/2006/math">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𝐶</m:t>
                    </m:r>
                  </m:oMath>
                </a14:m>
                <a:r>
                  <a:rPr lang="en-US" altLang="zh-CN" sz="1800"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 optimal while optimizing </a:t>
                </a:r>
                <a14:m>
                  <m:oMath xmlns:m="http://schemas.openxmlformats.org/officeDocument/2006/math">
                    <m:sSub>
                      <m:sSubPr>
                        <m:ctrlPr>
                          <a:rPr lang="en-US" altLang="zh-CN" sz="1800" i="1">
                            <a:solidFill>
                              <a:prstClr val="black"/>
                            </a:solidFill>
                            <a:latin typeface="Cambria Math" panose="02040503050406030204" pitchFamily="18" charset="0"/>
                            <a:cs typeface="Times New Roman" panose="02020603050405020304" pitchFamily="18" charset="0"/>
                          </a:rPr>
                        </m:ctrlPr>
                      </m:sSubPr>
                      <m:e>
                        <m:r>
                          <a:rPr lang="en-US" altLang="zh-CN" sz="1800" i="1">
                            <a:solidFill>
                              <a:prstClr val="black"/>
                            </a:solidFill>
                            <a:latin typeface="Cambria Math" panose="02040503050406030204" pitchFamily="18" charset="0"/>
                            <a:cs typeface="Times New Roman" panose="02020603050405020304" pitchFamily="18" charset="0"/>
                          </a:rPr>
                          <m:t>𝛼</m:t>
                        </m:r>
                      </m:e>
                      <m:sub>
                        <m:r>
                          <m:rPr>
                            <m:sty m:val="p"/>
                          </m:rPr>
                          <a:rPr lang="en-US" altLang="zh-CN" sz="1800">
                            <a:solidFill>
                              <a:prstClr val="black"/>
                            </a:solidFill>
                            <a:latin typeface="Cambria Math" panose="02040503050406030204" pitchFamily="18" charset="0"/>
                            <a:cs typeface="Times New Roman" panose="02020603050405020304" pitchFamily="18" charset="0"/>
                          </a:rPr>
                          <m:t>satisf</m:t>
                        </m:r>
                        <m:r>
                          <a:rPr lang="en-US" altLang="zh-CN" sz="1800" i="1">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spcBef>
                    <a:spcPts val="600"/>
                  </a:spcBef>
                  <a:buClr>
                    <a:srgbClr val="110087"/>
                  </a:buClr>
                  <a:buSzPct val="88000"/>
                  <a:buNone/>
                </a:pPr>
                <a:endPar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zh-CN" altLang="en-US"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0000" y="2115775"/>
                <a:ext cx="10875181" cy="3636511"/>
              </a:xfrm>
              <a:blipFill>
                <a:blip r:embed="rId3"/>
                <a:stretch>
                  <a:fillRect/>
                </a:stretch>
              </a:blipFill>
            </p:spPr>
            <p:txBody>
              <a:bodyPr/>
              <a:lstStyle/>
              <a:p>
                <a:r>
                  <a:rPr lang="zh-CN" altLang="en-US">
                    <a:noFill/>
                  </a:rPr>
                  <a:t> </a:t>
                </a:r>
              </a:p>
            </p:txBody>
          </p:sp>
        </mc:Fallback>
      </mc:AlternateContent>
      <p:sp>
        <p:nvSpPr>
          <p:cNvPr id="10" name="标题 3">
            <a:extLst>
              <a:ext uri="{FF2B5EF4-FFF2-40B4-BE49-F238E27FC236}">
                <a16:creationId xmlns=""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The core of the </a:t>
            </a:r>
            <a:r>
              <a:rPr lang="en-US" altLang="zh-CN" i="1" dirty="0" smtClean="0">
                <a:latin typeface="Times New Roman" panose="02020603050405020304" pitchFamily="18" charset="0"/>
                <a:cs typeface="Times New Roman" panose="02020603050405020304" pitchFamily="18" charset="0"/>
              </a:rPr>
              <a:t>disembarking </a:t>
            </a:r>
            <a:r>
              <a:rPr lang="en-US" altLang="zh-CN" dirty="0" smtClean="0">
                <a:latin typeface="Times New Roman" panose="02020603050405020304" pitchFamily="18" charset="0"/>
                <a:cs typeface="Times New Roman" panose="02020603050405020304" pitchFamily="18" charset="0"/>
              </a:rPr>
              <a:t>task</a:t>
            </a:r>
            <a:endParaRPr lang="zh-CN" altLang="en-US" dirty="0">
              <a:latin typeface="Times New Roman" panose="02020603050405020304" pitchFamily="18" charset="0"/>
              <a:cs typeface="Times New Roman" panose="02020603050405020304" pitchFamily="18" charset="0"/>
            </a:endParaRPr>
          </a:p>
        </p:txBody>
      </p:sp>
      <p:sp>
        <p:nvSpPr>
          <p:cNvPr id="2" name="右大括号 1"/>
          <p:cNvSpPr/>
          <p:nvPr/>
        </p:nvSpPr>
        <p:spPr>
          <a:xfrm>
            <a:off x="7802880" y="2692400"/>
            <a:ext cx="210950" cy="75184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sp>
        <p:nvSpPr>
          <p:cNvPr id="3" name="文本框 2"/>
          <p:cNvSpPr txBox="1"/>
          <p:nvPr/>
        </p:nvSpPr>
        <p:spPr>
          <a:xfrm>
            <a:off x="8097921" y="2745154"/>
            <a:ext cx="3503168" cy="646331"/>
          </a:xfrm>
          <a:prstGeom prst="rect">
            <a:avLst/>
          </a:prstGeom>
          <a:noFill/>
          <a:ln w="28575">
            <a:solidFill>
              <a:srgbClr val="12008A"/>
            </a:solidFill>
          </a:ln>
        </p:spPr>
        <p:txBody>
          <a:bodyPr wrap="square" rtlCol="0">
            <a:spAutoFit/>
          </a:bodyPr>
          <a:lstStyle/>
          <a:p>
            <a:r>
              <a:rPr lang="en-US" altLang="zh-CN" dirty="0" smtClean="0">
                <a:solidFill>
                  <a:srgbClr val="000000"/>
                </a:solidFill>
              </a:rPr>
              <a:t>What if these two requisites are met simultaneously?</a:t>
            </a:r>
            <a:endParaRPr lang="zh-CN" altLang="en-US" dirty="0">
              <a:solidFill>
                <a:srgbClr val="000000"/>
              </a:solidFill>
            </a:endParaRPr>
          </a:p>
        </p:txBody>
      </p:sp>
      <p:sp>
        <p:nvSpPr>
          <p:cNvPr id="5" name="左大括号 4"/>
          <p:cNvSpPr/>
          <p:nvPr/>
        </p:nvSpPr>
        <p:spPr>
          <a:xfrm>
            <a:off x="1763355" y="5369113"/>
            <a:ext cx="296673" cy="94760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11" name="直接连接符 10"/>
          <p:cNvCxnSpPr/>
          <p:nvPr/>
        </p:nvCxnSpPr>
        <p:spPr>
          <a:xfrm>
            <a:off x="2529840" y="5449824"/>
            <a:ext cx="12984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529840" y="5851958"/>
            <a:ext cx="18714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529840" y="6089904"/>
            <a:ext cx="5870448" cy="37797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Tree>
    <p:extLst>
      <p:ext uri="{BB962C8B-B14F-4D97-AF65-F5344CB8AC3E}">
        <p14:creationId xmlns:p14="http://schemas.microsoft.com/office/powerpoint/2010/main" val="3087506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 xmlns:a16="http://schemas.microsoft.com/office/drawing/2014/main" id="{016BC7E1-BEF4-438F-B6B9-EDB6F6E327D3}"/>
              </a:ext>
            </a:extLst>
          </p:cNvPr>
          <p:cNvSpPr>
            <a:spLocks noGrp="1"/>
          </p:cNvSpPr>
          <p:nvPr>
            <p:ph type="title"/>
          </p:nvPr>
        </p:nvSpPr>
        <p:spPr/>
        <p:txBody>
          <a:bodyPr anchor="b">
            <a:noAutofit/>
          </a:bodyPr>
          <a:lstStyle/>
          <a:p>
            <a:r>
              <a:rPr lang="en-US" altLang="zh-CN" dirty="0">
                <a:solidFill>
                  <a:srgbClr val="FFFFFF"/>
                </a:solidFill>
                <a:latin typeface="Times New Roman" panose="02020603050405020304" pitchFamily="18" charset="0"/>
                <a:cs typeface="Times New Roman" panose="02020603050405020304" pitchFamily="18" charset="0"/>
              </a:rPr>
              <a:t>Horizontal Optimization (Satisfactory Index)</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en-US" altLang="zh-CN" b="1" dirty="0" smtClean="0">
                <a:solidFill>
                  <a:srgbClr val="0F007B"/>
                </a:solidFill>
                <a:latin typeface="Times New Roman" panose="02020603050405020304" pitchFamily="18" charset="0"/>
                <a:cs typeface="Times New Roman" panose="02020603050405020304" pitchFamily="18" charset="0"/>
              </a:rPr>
              <a:t>What does the third factor stand for?</a:t>
            </a:r>
            <a:endParaRPr lang="en-US" altLang="zh-CN" b="1" dirty="0">
              <a:solidFill>
                <a:srgbClr val="0F007B"/>
              </a:solidFill>
              <a:latin typeface="Times New Roman" panose="02020603050405020304" pitchFamily="18" charset="0"/>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Standard variance of the boarding time of same-row passengers</a:t>
            </a:r>
          </a:p>
          <a:p>
            <a:pPr lvl="2">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Families (or fellow passengers)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may be separated</a:t>
            </a:r>
          </a:p>
          <a:p>
            <a:pPr lvl="2">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2">
            <a:extLst>
              <a:ext uri="{FF2B5EF4-FFF2-40B4-BE49-F238E27FC236}">
                <a16:creationId xmlns=""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en-US" altLang="zh-CN" b="1" dirty="0">
                <a:solidFill>
                  <a:srgbClr val="21048A"/>
                </a:solidFill>
                <a:latin typeface="Times New Roman" panose="02020603050405020304" pitchFamily="18" charset="0"/>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1 is for </a:t>
            </a:r>
            <a:r>
              <a:rPr lang="en-US" altLang="zh-CN" sz="1800" dirty="0" err="1">
                <a:solidFill>
                  <a:srgbClr val="000000"/>
                </a:solidFill>
                <a:latin typeface="Times New Roman" panose="02020603050405020304" pitchFamily="18" charset="0"/>
                <a:cs typeface="Times New Roman" panose="02020603050405020304" pitchFamily="18" charset="0"/>
              </a:rPr>
              <a:t>standardisation</a:t>
            </a:r>
            <a:endParaRPr lang="en-US" altLang="zh-CN" sz="1800" dirty="0">
              <a:solidFill>
                <a:srgbClr val="000000"/>
              </a:solidFill>
              <a:latin typeface="Times New Roman" panose="02020603050405020304" pitchFamily="18" charset="0"/>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Once united the magnitudes, the dissatisfaction index can rather </a:t>
            </a:r>
            <a:r>
              <a:rPr lang="en-US" altLang="zh-CN" sz="1800" i="1" dirty="0">
                <a:solidFill>
                  <a:srgbClr val="000000"/>
                </a:solidFill>
                <a:latin typeface="Times New Roman" panose="02020603050405020304" pitchFamily="18" charset="0"/>
                <a:cs typeface="Times New Roman" panose="02020603050405020304" pitchFamily="18" charset="0"/>
              </a:rPr>
              <a:t>equally</a:t>
            </a:r>
            <a:r>
              <a:rPr lang="en-US" altLang="zh-CN" sz="1800" dirty="0">
                <a:solidFill>
                  <a:srgbClr val="000000"/>
                </a:solidFill>
                <a:latin typeface="Times New Roman" panose="02020603050405020304" pitchFamily="18" charset="0"/>
                <a:cs typeface="Times New Roman" panose="02020603050405020304" pitchFamily="18" charset="0"/>
              </a:rPr>
              <a:t> reflect the three aspects of passengers’ satisfaction instead of tending to one of them</a:t>
            </a:r>
            <a:r>
              <a:rPr lang="en-US" altLang="zh-CN" sz="1800" dirty="0" smtClean="0">
                <a:solidFill>
                  <a:srgbClr val="000000"/>
                </a:solidFill>
                <a:latin typeface="Times New Roman" panose="02020603050405020304" pitchFamily="18" charset="0"/>
                <a:cs typeface="Times New Roman" panose="02020603050405020304" pitchFamily="18" charset="0"/>
              </a:rPr>
              <a:t>.</a:t>
            </a:r>
          </a:p>
          <a:p>
            <a:pPr lvl="3">
              <a:buClr>
                <a:srgbClr val="110087"/>
              </a:buClr>
              <a:buSzPct val="88000"/>
              <a:buFont typeface="Wingdings" panose="05000000000000000000" pitchFamily="2" charset="2"/>
              <a:buChar char="p"/>
            </a:pPr>
            <a:r>
              <a:rPr lang="en-US" altLang="zh-CN" sz="1800" dirty="0" smtClean="0">
                <a:solidFill>
                  <a:srgbClr val="000000"/>
                </a:solidFill>
                <a:latin typeface="Times New Roman" panose="02020603050405020304" pitchFamily="18" charset="0"/>
                <a:cs typeface="Times New Roman" panose="02020603050405020304" pitchFamily="18" charset="0"/>
              </a:rPr>
              <a:t>It can make the ultimate dissatisfaction index of all passengers linear and plausible.</a:t>
            </a:r>
            <a:endParaRPr lang="en-US" altLang="zh-CN" sz="1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084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Goodness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fit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2">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higher the Goodness of fit, the more regular the data are and the less sensitive the strategy is.</a:t>
            </a:r>
          </a:p>
          <a:p>
            <a:pPr lvl="1">
              <a:buFont typeface="Wingdings" panose="05000000000000000000" pitchFamily="2" charset="2"/>
              <a:buChar char="p"/>
            </a:pP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Changes</a:t>
            </a:r>
          </a:p>
          <a:p>
            <a:pPr lvl="1">
              <a:buFont typeface="Wingdings" panose="05000000000000000000" pitchFamily="2" charset="2"/>
              <a:buChar char="p"/>
            </a:pP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6196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475075"/>
          </a:xfrm>
        </p:spPr>
        <p:txBody>
          <a:bodyPr anchor="t">
            <a:norm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Time</a:t>
            </a:r>
          </a:p>
          <a:p>
            <a:pPr>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To generate the data of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index, we use the sigmoid model.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Why?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15080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475075"/>
          </a:xfrm>
        </p:spPr>
        <p:txBody>
          <a:bodyPr anchor="t">
            <a:normAutofit lnSpcReduction="10000"/>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Time</a:t>
            </a: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When considering the comparison on longer stowing time and variance, we define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functions as those with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Linear graphs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Both the functions of Front to Back and Back to Front are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upper convex followed by linear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while Random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without obvious patterns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Thus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Random boarding is the most sensitive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as it’s the only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graph.</a:t>
            </a:r>
            <a:endParaRPr lang="x-none"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xmlns=""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xmlns=""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xmlns=""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xmlns=""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US" sz="1400" dirty="0" smtClean="0">
                <a:solidFill>
                  <a:srgbClr val="000000"/>
                </a:solidFill>
                <a:latin typeface="宋体" panose="02010600030101010101" pitchFamily="2" charset="-122"/>
              </a:rPr>
              <a:t> </a:t>
            </a:r>
            <a:endParaRPr lang="en-US" altLang="zh-CN" sz="1400" dirty="0">
              <a:solidFill>
                <a:srgbClr val="000000"/>
              </a:solidFill>
              <a:latin typeface="宋体" panose="02010600030101010101" pitchFamily="2" charset="-122"/>
            </a:endParaRPr>
          </a:p>
          <a:p>
            <a:pPr algn="ctr"/>
            <a:r>
              <a:rPr lang="x-none" sz="1400" dirty="0">
                <a:solidFill>
                  <a:srgbClr val="000000"/>
                </a:solidFill>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3896426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marL="0" indent="0">
              <a:buNone/>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a:t>
            </a:r>
            <a:r>
              <a:rPr lang="en-US" altLang="zh-CN" sz="15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the points on the second graph (random) are farther from the line than that of the other two graphs and thus the goodness of </a:t>
            </a:r>
            <a:r>
              <a:rPr lang="en-US" altLang="zh-CN" sz="150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fit is lower.</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Box 21">
            <a:extLst>
              <a:ext uri="{FF2B5EF4-FFF2-40B4-BE49-F238E27FC236}">
                <a16:creationId xmlns:a16="http://schemas.microsoft.com/office/drawing/2014/main" xmlns=""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US" sz="1400" dirty="0" smtClean="0">
                <a:solidFill>
                  <a:srgbClr val="000000"/>
                </a:solidFill>
                <a:latin typeface="宋体" panose="02010600030101010101" pitchFamily="2" charset="-122"/>
              </a:rPr>
              <a:t> </a:t>
            </a:r>
            <a:endParaRPr lang="en-US" altLang="zh-CN" sz="1400" dirty="0" smtClean="0">
              <a:solidFill>
                <a:srgbClr val="000000"/>
              </a:solidFill>
              <a:latin typeface="宋体" panose="02010600030101010101" pitchFamily="2" charset="-122"/>
            </a:endParaRPr>
          </a:p>
          <a:p>
            <a:pPr algn="ctr"/>
            <a:r>
              <a:rPr lang="x-none" sz="1400" dirty="0" smtClean="0">
                <a:solidFill>
                  <a:srgbClr val="000000"/>
                </a:solidFill>
                <a:cs typeface="Times New Roman" panose="02020603050405020304" pitchFamily="18" charset="0"/>
              </a:rPr>
              <a:t>Fig</a:t>
            </a:r>
            <a:r>
              <a:rPr lang="x-none" sz="1400" dirty="0">
                <a:solidFill>
                  <a:srgbClr val="000000"/>
                </a:solidFill>
                <a:cs typeface="Times New Roman" panose="02020603050405020304" pitchFamily="18" charset="0"/>
              </a:rPr>
              <a:t>.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xmlns=""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xmlns=""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xmlns=""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935622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marL="0" indent="0">
              <a:buNone/>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15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a:t>
            </a:r>
            <a:r>
              <a:rPr lang="en-US" altLang="zh-CN" sz="15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Results</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shown on the graph, the points are irregularly distributed.</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xmlns=""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xmlns=""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xmlns=""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US" sz="1400" dirty="0" smtClean="0">
                <a:solidFill>
                  <a:srgbClr val="000000"/>
                </a:solidFill>
                <a:latin typeface="宋体" panose="02010600030101010101" pitchFamily="2" charset="-122"/>
              </a:rPr>
              <a:t> </a:t>
            </a:r>
            <a:endParaRPr lang="en-US" altLang="zh-CN" sz="1400" dirty="0">
              <a:solidFill>
                <a:srgbClr val="000000"/>
              </a:solidFill>
              <a:latin typeface="宋体" panose="02010600030101010101" pitchFamily="2" charset="-122"/>
            </a:endParaRPr>
          </a:p>
          <a:p>
            <a:pPr algn="ctr"/>
            <a:r>
              <a:rPr lang="x-none" sz="1400" dirty="0">
                <a:solidFill>
                  <a:srgbClr val="000000"/>
                </a:solidFill>
                <a:cs typeface="Times New Roman" panose="02020603050405020304" pitchFamily="18" charset="0"/>
              </a:rPr>
              <a:t>Fig. Comparison on Queue Jumping</a:t>
            </a:r>
          </a:p>
        </p:txBody>
      </p:sp>
    </p:spTree>
    <p:extLst>
      <p:ext uri="{BB962C8B-B14F-4D97-AF65-F5344CB8AC3E}">
        <p14:creationId xmlns:p14="http://schemas.microsoft.com/office/powerpoint/2010/main" val="2998961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Distribution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i="1">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Commonly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1">
                  <a:buFont typeface="Wingdings" panose="05000000000000000000" pitchFamily="2" charset="2"/>
                  <a:buChar char="p"/>
                </a:pP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xmlns=""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7561" y="2116119"/>
            <a:ext cx="4188366" cy="4040542"/>
          </a:xfrm>
          <a:prstGeom prst="rect">
            <a:avLst/>
          </a:prstGeom>
        </p:spPr>
      </p:pic>
      <p:sp>
        <p:nvSpPr>
          <p:cNvPr id="6" name="TextBox 5">
            <a:extLst>
              <a:ext uri="{FF2B5EF4-FFF2-40B4-BE49-F238E27FC236}">
                <a16:creationId xmlns:a16="http://schemas.microsoft.com/office/drawing/2014/main" xmlns="" id="{876B263A-93D7-E343-BFE0-0CC989DD8115}"/>
              </a:ext>
            </a:extLst>
          </p:cNvPr>
          <p:cNvSpPr txBox="1"/>
          <p:nvPr/>
        </p:nvSpPr>
        <p:spPr>
          <a:xfrm>
            <a:off x="7567561" y="6324791"/>
            <a:ext cx="4383062" cy="307777"/>
          </a:xfrm>
          <a:prstGeom prst="rect">
            <a:avLst/>
          </a:prstGeom>
          <a:noFill/>
        </p:spPr>
        <p:txBody>
          <a:bodyPr wrap="square" rtlCol="0">
            <a:spAutoFit/>
          </a:bodyPr>
          <a:lstStyle/>
          <a:p>
            <a:pPr algn="ctr"/>
            <a:r>
              <a:rPr lang="x-none" sz="1400" dirty="0" smtClean="0">
                <a:solidFill>
                  <a:srgbClr val="000000"/>
                </a:solidFill>
                <a:cs typeface="Times New Roman" panose="02020603050405020304" pitchFamily="18" charset="0"/>
              </a:rPr>
              <a:t>Fig</a:t>
            </a:r>
            <a:r>
              <a:rPr lang="x-none" sz="1400" dirty="0">
                <a:solidFill>
                  <a:srgbClr val="000000"/>
                </a:solidFill>
                <a:cs typeface="Times New Roman" panose="02020603050405020304" pitchFamily="18" charset="0"/>
              </a:rPr>
              <a:t>. Sigmoid Model </a:t>
            </a:r>
            <a:r>
              <a:rPr lang="x-none" sz="1400" dirty="0" smtClean="0">
                <a:solidFill>
                  <a:srgbClr val="000000"/>
                </a:solidFill>
                <a:cs typeface="Times New Roman" panose="02020603050405020304" pitchFamily="18" charset="0"/>
              </a:rPr>
              <a:t>Demonstration</a:t>
            </a:r>
            <a:endParaRPr lang="x-none" sz="1400" b="1"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248286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0B3F62F-3124-4B60-9392-B13573C58376}"/>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62FD492B-C3A1-489C-9AA4-584B62D70C63}"/>
                  </a:ext>
                </a:extLst>
              </p:cNvPr>
              <p:cNvSpPr>
                <a:spLocks noGrp="1"/>
              </p:cNvSpPr>
              <p:nvPr>
                <p:ph idx="1"/>
              </p:nvPr>
            </p:nvSpPr>
            <p:spPr>
              <a:xfrm>
                <a:off x="818712" y="2222287"/>
                <a:ext cx="3837371" cy="3636511"/>
              </a:xfrm>
            </p:spPr>
            <p:txBody>
              <a:bodyPr anchor="t">
                <a:normAutofit lnSpcReduction="10000"/>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a:t>
                </a:r>
                <a:r>
                  <a:rPr kumimoji="0" lang="en-US" altLang="zh-CN"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ime</a:t>
                </a:r>
                <a:endPar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8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8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8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8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xfrm>
                <a:off x="818712" y="2222287"/>
                <a:ext cx="3837371" cy="3636511"/>
              </a:xfrm>
              <a:blipFill>
                <a:blip r:embed="rId3"/>
                <a:stretch>
                  <a:fillRect/>
                </a:stretch>
              </a:blipFill>
            </p:spPr>
            <p:txBody>
              <a:bodyPr/>
              <a:lstStyle/>
              <a:p>
                <a:r>
                  <a:rPr lang="zh-CN" altLang="en-US">
                    <a:noFill/>
                  </a:rPr>
                  <a:t> </a:t>
                </a:r>
              </a:p>
            </p:txBody>
          </p:sp>
        </mc:Fallback>
      </mc:AlternateContent>
      <p:cxnSp>
        <p:nvCxnSpPr>
          <p:cNvPr id="5" name="直接连接符 4"/>
          <p:cNvCxnSpPr/>
          <p:nvPr/>
        </p:nvCxnSpPr>
        <p:spPr>
          <a:xfrm>
            <a:off x="4834759" y="1881352"/>
            <a:ext cx="0" cy="628518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03079" y="1813039"/>
            <a:ext cx="0" cy="6285186"/>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 xmlns:a16="http://schemas.microsoft.com/office/drawing/2014/main" val="3103353540"/>
                        </a:ext>
                      </a:extLst>
                    </a:gridCol>
                    <a:gridCol w="1773271">
                      <a:extLst>
                        <a:ext uri="{9D8B030D-6E8A-4147-A177-3AD203B41FA5}">
                          <a16:colId xmlns="" xmlns:a16="http://schemas.microsoft.com/office/drawing/2014/main" val="571030177"/>
                        </a:ext>
                      </a:extLst>
                    </a:gridCol>
                    <a:gridCol w="1737360">
                      <a:extLst>
                        <a:ext uri="{9D8B030D-6E8A-4147-A177-3AD203B41FA5}">
                          <a16:colId xmlns="" xmlns:a16="http://schemas.microsoft.com/office/drawing/2014/main"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560269926"/>
                      </a:ext>
                    </a:extLst>
                  </a:tr>
                  <a:tr h="520540">
                    <a:tc>
                      <a:txBody>
                        <a:bodyPr/>
                        <a:lstStyle/>
                        <a:p>
                          <a:pPr algn="l" fontAlgn="ctr"/>
                          <a:r>
                            <a:rPr lang="en-US" sz="1800" b="1" u="none" strike="noStrike" dirty="0">
                              <a:solidFill>
                                <a:schemeClr val="accent1"/>
                              </a:solidFill>
                              <a:effectLst/>
                            </a:rPr>
                            <a:t>Time to cover (s)</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0.16</m:t>
                                    </m:r>
                                  </m:num>
                                  <m:den>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 xmlns:m="http://schemas.openxmlformats.org/officeDocument/2006/math">
                              <m:r>
                                <a:rPr lang="en-US" altLang="zh-CN" sz="2000" b="0" i="1" u="none" strike="noStrike" dirty="0" smtClean="0">
                                  <a:solidFill>
                                    <a:schemeClr val="tx1"/>
                                  </a:solidFill>
                                  <a:effectLst/>
                                  <a:latin typeface="Cambria Math" panose="02040503050406030204" pitchFamily="18" charset="0"/>
                                </a:rPr>
                                <m:t>3=</m:t>
                              </m:r>
                              <m:f>
                                <m:fPr>
                                  <m:ctrlPr>
                                    <a:rPr lang="en-US" altLang="zh-CN" sz="2000" b="0" i="1" u="none" strike="noStrike" dirty="0" smtClean="0">
                                      <a:solidFill>
                                        <a:schemeClr val="tx1"/>
                                      </a:solidFill>
                                      <a:effectLst/>
                                      <a:latin typeface="Cambria Math" panose="02040503050406030204" pitchFamily="18" charset="0"/>
                                    </a:rPr>
                                  </m:ctrlPr>
                                </m:fPr>
                                <m:num>
                                  <m:r>
                                    <a:rPr lang="en-US" altLang="zh-CN" sz="2000" b="0" i="1" u="none" strike="noStrike" dirty="0" smtClean="0">
                                      <a:solidFill>
                                        <a:schemeClr val="tx1"/>
                                      </a:solidFill>
                                      <a:effectLst/>
                                      <a:latin typeface="Cambria Math" panose="02040503050406030204" pitchFamily="18" charset="0"/>
                                    </a:rPr>
                                    <m:t>1</m:t>
                                  </m:r>
                                </m:num>
                                <m:den>
                                  <m:sSub>
                                    <m:sSubPr>
                                      <m:ctrlPr>
                                        <a:rPr lang="en-US" altLang="zh-CN" sz="2000" b="0" i="1" u="none" strike="noStrike" dirty="0" smtClean="0">
                                          <a:solidFill>
                                            <a:schemeClr val="tx1"/>
                                          </a:solidFill>
                                          <a:effectLst/>
                                          <a:latin typeface="Cambria Math" panose="02040503050406030204" pitchFamily="18" charset="0"/>
                                        </a:rPr>
                                      </m:ctrlPr>
                                    </m:sSubPr>
                                    <m:e>
                                      <m:r>
                                        <a:rPr lang="en-US" altLang="zh-CN" sz="2000" b="0" i="1" u="none" strike="noStrike" dirty="0" smtClean="0">
                                          <a:solidFill>
                                            <a:schemeClr val="tx1"/>
                                          </a:solidFill>
                                          <a:effectLst/>
                                          <a:latin typeface="Cambria Math" panose="02040503050406030204" pitchFamily="18" charset="0"/>
                                        </a:rPr>
                                        <m:t>𝜏</m:t>
                                      </m:r>
                                    </m:e>
                                    <m:sub>
                                      <m:r>
                                        <a:rPr lang="en-US" altLang="zh-CN" sz="2000" b="0" i="1" u="none" strike="noStrike" dirty="0" smtClean="0">
                                          <a:solidFill>
                                            <a:schemeClr val="tx1"/>
                                          </a:solidFill>
                                          <a:effectLst/>
                                          <a:latin typeface="Cambria Math" panose="02040503050406030204" pitchFamily="18" charset="0"/>
                                        </a:rPr>
                                        <m:t>0</m:t>
                                      </m:r>
                                    </m:sub>
                                  </m:sSub>
                                </m:den>
                              </m:f>
                            </m:oMath>
                          </a14:m>
                          <a:r>
                            <a:rPr lang="en-US" altLang="zh-CN" sz="1800" b="0" i="0" u="none" strike="noStrike" dirty="0">
                              <a:solidFill>
                                <a:schemeClr val="tx1"/>
                              </a:solidFill>
                              <a:effectLst/>
                              <a:latin typeface="等线" panose="02010600030101010101" pitchFamily="2" charset="-122"/>
                              <a:ea typeface="等线" panose="02010600030101010101" pitchFamily="2" charset="-122"/>
                            </a:rPr>
                            <a:t> </a:t>
                          </a:r>
                        </a:p>
                      </a:txBody>
                      <a:tcPr marL="7620" marR="7620" marT="7620" marB="0" anchor="ctr"/>
                    </a:tc>
                    <a:extLst>
                      <a:ext uri="{0D108BD9-81ED-4DB2-BD59-A6C34878D82A}">
                        <a16:rowId xmlns="" xmlns:a16="http://schemas.microsoft.com/office/drawing/2014/main"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5×</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0.6=</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4×</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 xmlns:a16="http://schemas.microsoft.com/office/drawing/2014/main" val="2271362802"/>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a16="http://schemas.microsoft.com/office/drawing/2014/main" val="3103353540"/>
                        </a:ext>
                      </a:extLst>
                    </a:gridCol>
                    <a:gridCol w="1773271">
                      <a:extLst>
                        <a:ext uri="{9D8B030D-6E8A-4147-A177-3AD203B41FA5}">
                          <a16:colId xmlns:a16="http://schemas.microsoft.com/office/drawing/2014/main" val="571030177"/>
                        </a:ext>
                      </a:extLst>
                    </a:gridCol>
                    <a:gridCol w="1737360">
                      <a:extLst>
                        <a:ext uri="{9D8B030D-6E8A-4147-A177-3AD203B41FA5}">
                          <a16:colId xmlns:a16="http://schemas.microsoft.com/office/drawing/2014/main"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60269926"/>
                      </a:ext>
                    </a:extLst>
                  </a:tr>
                  <a:tr h="520540">
                    <a:tc>
                      <a:txBody>
                        <a:bodyPr/>
                        <a:lstStyle/>
                        <a:p>
                          <a:pPr algn="l" fontAlgn="ctr"/>
                          <a:r>
                            <a:rPr lang="en-US" sz="1800" b="1" u="none" strike="noStrike">
                              <a:solidFill>
                                <a:schemeClr val="accent1"/>
                              </a:solidFill>
                              <a:effectLst/>
                            </a:rPr>
                            <a:t>Time to cover (s)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295690" r="-98288" b="-118103"/>
                          </a:stretch>
                        </a:blipFill>
                      </a:tcPr>
                    </a:tc>
                    <a:tc>
                      <a:txBody>
                        <a:bodyPr/>
                        <a:lstStyle/>
                        <a:p>
                          <a:endParaRPr lang="zh-CN"/>
                        </a:p>
                      </a:txBody>
                      <a:tcPr marL="7620" marR="7620" marT="7620" marB="0" anchor="ctr">
                        <a:blipFill>
                          <a:blip r:embed="rId4"/>
                          <a:stretch>
                            <a:fillRect l="-276491" t="-295690" r="-702" b="-118103"/>
                          </a:stretch>
                        </a:blipFill>
                      </a:tcPr>
                    </a:tc>
                    <a:extLst>
                      <a:ext uri="{0D108BD9-81ED-4DB2-BD59-A6C34878D82A}">
                        <a16:rowId xmlns:a16="http://schemas.microsoft.com/office/drawing/2014/main"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340000" r="-98288" b="-1481"/>
                          </a:stretch>
                        </a:blipFill>
                      </a:tcPr>
                    </a:tc>
                    <a:tc>
                      <a:txBody>
                        <a:bodyPr/>
                        <a:lstStyle/>
                        <a:p>
                          <a:endParaRPr lang="zh-CN"/>
                        </a:p>
                      </a:txBody>
                      <a:tcPr marL="7620" marR="7620" marT="7620" marB="0" anchor="ctr">
                        <a:blipFill>
                          <a:blip r:embed="rId4"/>
                          <a:stretch>
                            <a:fillRect l="-276491" t="-340000" r="-702" b="-1481"/>
                          </a:stretch>
                        </a:blipFill>
                      </a:tcPr>
                    </a:tc>
                    <a:extLst>
                      <a:ext uri="{0D108BD9-81ED-4DB2-BD59-A6C34878D82A}">
                        <a16:rowId xmlns:a16="http://schemas.microsoft.com/office/drawing/2014/main" val="2271362802"/>
                      </a:ext>
                    </a:extLst>
                  </a:tr>
                </a:tbl>
              </a:graphicData>
            </a:graphic>
          </p:graphicFrame>
        </mc:Fallback>
      </mc:AlternateContent>
      <p:sp>
        <p:nvSpPr>
          <p:cNvPr id="13" name="文本框 12"/>
          <p:cNvSpPr txBox="1"/>
          <p:nvPr/>
        </p:nvSpPr>
        <p:spPr>
          <a:xfrm>
            <a:off x="5266481" y="2222287"/>
            <a:ext cx="6539696" cy="369332"/>
          </a:xfrm>
          <a:prstGeom prst="rect">
            <a:avLst/>
          </a:prstGeom>
          <a:noFill/>
        </p:spPr>
        <p:txBody>
          <a:bodyPr wrap="square" rtlCol="0">
            <a:spAutoFit/>
          </a:bodyPr>
          <a:lstStyle/>
          <a:p>
            <a:pPr algn="ctr"/>
            <a:r>
              <a:rPr lang="en-US" altLang="zh-CN" dirty="0"/>
              <a:t>Examples of our definitions for </a:t>
            </a:r>
            <a:r>
              <a:rPr lang="en-US" altLang="zh-CN" b="1" dirty="0"/>
              <a:t>time</a:t>
            </a:r>
            <a:r>
              <a:rPr lang="en-US" altLang="zh-CN" dirty="0"/>
              <a:t> and </a:t>
            </a:r>
            <a:r>
              <a:rPr lang="en-US" altLang="zh-CN" b="1" dirty="0"/>
              <a:t>velocity</a:t>
            </a:r>
            <a:endParaRPr lang="zh-CN" altLang="en-US" dirty="0"/>
          </a:p>
        </p:txBody>
      </p:sp>
      <p:sp>
        <p:nvSpPr>
          <p:cNvPr id="14" name="任意多边形 19">
            <a:hlinkClick r:id="rId5" action="ppaction://hlinksldjump"/>
            <a:extLst>
              <a:ext uri="{FF2B5EF4-FFF2-40B4-BE49-F238E27FC236}">
                <a16:creationId xmlns="" xmlns:a16="http://schemas.microsoft.com/office/drawing/2014/main" id="{9E561D0E-C979-4898-942C-6FAFDF8071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0CFAE88A-1BF0-4384-8BD8-8BF5D0570C9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9791961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lt"/>
              </a:rPr>
              <a:t>Block division</a:t>
            </a:r>
            <a:endParaRPr lang="zh-CN" altLang="en-US" dirty="0">
              <a:latin typeface="+mj-lt"/>
            </a:endParaRPr>
          </a:p>
        </p:txBody>
      </p:sp>
      <p:sp>
        <p:nvSpPr>
          <p:cNvPr id="3" name="内容占位符 2"/>
          <p:cNvSpPr>
            <a:spLocks noGrp="1"/>
          </p:cNvSpPr>
          <p:nvPr>
            <p:ph idx="1"/>
          </p:nvPr>
        </p:nvSpPr>
        <p:spPr>
          <a:xfrm>
            <a:off x="818712" y="2222287"/>
            <a:ext cx="7582920" cy="3636511"/>
          </a:xfrm>
        </p:spPr>
        <p:txBody>
          <a:bodyPr anchor="t">
            <a:normAutofit/>
          </a:bodyPr>
          <a:lstStyle/>
          <a:p>
            <a:pPr>
              <a:buFont typeface="Wingdings" panose="05000000000000000000" pitchFamily="2" charset="2"/>
              <a:buChar char="p"/>
            </a:pPr>
            <a:r>
              <a:rPr lang="en-US" altLang="zh-CN" dirty="0" smtClean="0">
                <a:latin typeface="+mj-lt"/>
              </a:rPr>
              <a:t>We divide the multi-aisle aircrafts into several blocks according to aisles</a:t>
            </a:r>
          </a:p>
          <a:p>
            <a:pPr lvl="1">
              <a:buFont typeface="Wingdings" panose="05000000000000000000" pitchFamily="2" charset="2"/>
              <a:buChar char="p"/>
            </a:pPr>
            <a:r>
              <a:rPr lang="en-US" altLang="zh-CN" sz="1800" dirty="0" smtClean="0">
                <a:latin typeface="+mj-lt"/>
              </a:rPr>
              <a:t>Can unify the models as each block is similar to one-aisle aircraft</a:t>
            </a:r>
          </a:p>
          <a:p>
            <a:pPr lvl="1">
              <a:buFont typeface="Wingdings" panose="05000000000000000000" pitchFamily="2" charset="2"/>
              <a:buChar char="p"/>
            </a:pPr>
            <a:r>
              <a:rPr lang="en-US" altLang="zh-CN" sz="1800" dirty="0" smtClean="0">
                <a:latin typeface="+mj-lt"/>
              </a:rPr>
              <a:t>Is plausible because there would be no inter-aisle disruption</a:t>
            </a:r>
          </a:p>
          <a:p>
            <a:pPr lvl="1">
              <a:buFont typeface="Wingdings" panose="05000000000000000000" pitchFamily="2" charset="2"/>
              <a:buChar char="p"/>
            </a:pPr>
            <a:r>
              <a:rPr lang="en-US" altLang="zh-CN" sz="1800" dirty="0" smtClean="0">
                <a:latin typeface="+mj-lt"/>
              </a:rPr>
              <a:t>Our work reduced to finding the best in-block and between-block strategies</a:t>
            </a:r>
          </a:p>
          <a:p>
            <a:pPr lvl="2">
              <a:buFont typeface="Wingdings" panose="05000000000000000000" pitchFamily="2" charset="2"/>
              <a:buChar char="p"/>
            </a:pPr>
            <a:r>
              <a:rPr lang="en-US" altLang="zh-CN" sz="1800" dirty="0" smtClean="0">
                <a:latin typeface="+mj-lt"/>
              </a:rPr>
              <a:t>Only to find the between-block sequence as we can use the previously shown in-group sequence (similar to one-aisle aircraft strategy)</a:t>
            </a:r>
            <a:endParaRPr lang="zh-CN" altLang="en-US" sz="1800" dirty="0">
              <a:latin typeface="+mj-lt"/>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spTree>
    <p:extLst>
      <p:ext uri="{BB962C8B-B14F-4D97-AF65-F5344CB8AC3E}">
        <p14:creationId xmlns:p14="http://schemas.microsoft.com/office/powerpoint/2010/main" val="3967532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2</a:t>
            </a:r>
            <a:br>
              <a:rPr lang="en-US" altLang="zh-CN" b="1" dirty="0">
                <a:latin typeface="+mj-lt"/>
              </a:rPr>
            </a:br>
            <a:r>
              <a:rPr lang="en-US" altLang="zh-CN" b="1" dirty="0">
                <a:latin typeface="+mj-lt"/>
              </a:rPr>
              <a:t>Analysis of the problem</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 xmlns:a16="http://schemas.microsoft.com/office/drawing/2014/main" id="{97F9AC06-EF7F-46D9-88CE-F6D61D5451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 xmlns:a16="http://schemas.microsoft.com/office/drawing/2014/main" id="{BB63D6DA-1E92-4AF1-B249-657C3EE9EBF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63578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069" y="2242723"/>
            <a:ext cx="9525862" cy="3619121"/>
          </a:xfrm>
          <a:prstGeom prst="rect">
            <a:avLst/>
          </a:prstGeom>
        </p:spPr>
      </p:pic>
      <p:sp>
        <p:nvSpPr>
          <p:cNvPr id="6" name="标题 1">
            <a:extLst>
              <a:ext uri="{FF2B5EF4-FFF2-40B4-BE49-F238E27FC236}">
                <a16:creationId xmlns="" xmlns:a16="http://schemas.microsoft.com/office/drawing/2014/main" id="{A0B3F62F-3124-4B60-9392-B13573C58376}"/>
              </a:ext>
            </a:extLst>
          </p:cNvPr>
          <p:cNvSpPr>
            <a:spLocks noGrp="1"/>
          </p:cNvSpPr>
          <p:nvPr>
            <p:ph type="title"/>
          </p:nvPr>
        </p:nvSpPr>
        <p:spPr/>
        <p:txBody>
          <a:bodyPr anchor="ctr"/>
          <a:lstStyle/>
          <a:p>
            <a:r>
              <a:rPr lang="en-US" altLang="zh-CN" noProof="0" dirty="0">
                <a:solidFill>
                  <a:prstClr val="white"/>
                </a:solidFill>
                <a:latin typeface="Times New Roman" panose="02020603050405020304" pitchFamily="18" charset="0"/>
                <a:cs typeface="Times New Roman" panose="02020603050405020304" pitchFamily="18" charset="0"/>
              </a:rPr>
              <a:t>Overview of math model</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4396740" y="5861844"/>
            <a:ext cx="3398520" cy="307777"/>
          </a:xfrm>
          <a:prstGeom prst="rect">
            <a:avLst/>
          </a:prstGeom>
          <a:noFill/>
        </p:spPr>
        <p:txBody>
          <a:bodyPr wrap="square" rtlCol="0">
            <a:spAutoFit/>
          </a:bodyPr>
          <a:lstStyle/>
          <a:p>
            <a:pPr algn="ctr"/>
            <a:r>
              <a:rPr lang="en-US" altLang="zh-CN" sz="1400" b="1" dirty="0">
                <a:solidFill>
                  <a:schemeClr val="accent1"/>
                </a:solidFill>
              </a:rPr>
              <a:t>Fig. Overview of our model</a:t>
            </a:r>
            <a:endParaRPr lang="zh-CN" altLang="en-US" sz="1400" b="1" dirty="0">
              <a:solidFill>
                <a:schemeClr val="accent1"/>
              </a:solidFill>
            </a:endParaRPr>
          </a:p>
        </p:txBody>
      </p:sp>
      <p:sp>
        <p:nvSpPr>
          <p:cNvPr id="10" name="任意多边形 19">
            <a:hlinkClick r:id="rId3" action="ppaction://hlinksldjump"/>
            <a:extLst>
              <a:ext uri="{FF2B5EF4-FFF2-40B4-BE49-F238E27FC236}">
                <a16:creationId xmlns="" xmlns:a16="http://schemas.microsoft.com/office/drawing/2014/main" id="{C8CF78A4-9FDC-4B67-9C20-CE91C6EFCD7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92FB5D14-54CB-417A-97FA-C016D923E2C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8499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6933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construction of the coordinate</a:t>
            </a:r>
          </a:p>
        </p:txBody>
      </p:sp>
      <p:sp>
        <p:nvSpPr>
          <p:cNvPr id="2" name="文本框 1"/>
          <p:cNvSpPr txBox="1"/>
          <p:nvPr/>
        </p:nvSpPr>
        <p:spPr>
          <a:xfrm>
            <a:off x="5058138" y="2234047"/>
            <a:ext cx="4854034" cy="369332"/>
          </a:xfrm>
          <a:prstGeom prst="rect">
            <a:avLst/>
          </a:prstGeom>
          <a:noFill/>
          <a:ln w="28575">
            <a:solidFill>
              <a:srgbClr val="12008A"/>
            </a:solidFill>
          </a:ln>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marL="0" indent="0">
              <a:buNone/>
            </a:pPr>
            <a:r>
              <a:rPr lang="en-US" altLang="zh-CN" sz="1800" dirty="0" smtClean="0">
                <a:solidFill>
                  <a:srgbClr val="FF0000"/>
                </a:solidFill>
                <a:latin typeface="Times New Roman" panose="02020603050405020304" pitchFamily="18" charset="0"/>
              </a:rPr>
              <a:t>One-dimensional </a:t>
            </a:r>
            <a:r>
              <a:rPr lang="en-US" altLang="zh-CN" sz="1800" dirty="0">
                <a:solidFill>
                  <a:srgbClr val="FF0000"/>
                </a:solidFill>
                <a:latin typeface="Times New Roman" panose="02020603050405020304" pitchFamily="18" charset="0"/>
              </a:rPr>
              <a:t>meshed finite element analysis</a:t>
            </a:r>
            <a:endParaRPr lang="zh-CN" altLang="en-US" sz="1800" dirty="0">
              <a:solidFill>
                <a:srgbClr val="FF0000"/>
              </a:solidFill>
              <a:latin typeface="Times New Roman" panose="02020603050405020304" pitchFamily="18" charset="0"/>
            </a:endParaRPr>
          </a:p>
        </p:txBody>
      </p:sp>
      <p:grpSp>
        <p:nvGrpSpPr>
          <p:cNvPr id="10" name="组合 9"/>
          <p:cNvGrpSpPr/>
          <p:nvPr/>
        </p:nvGrpSpPr>
        <p:grpSpPr>
          <a:xfrm>
            <a:off x="733675" y="2659380"/>
            <a:ext cx="10724650" cy="3947478"/>
            <a:chOff x="490858" y="2659380"/>
            <a:chExt cx="10724650" cy="3947478"/>
          </a:xfrm>
        </p:grpSpPr>
        <p:grpSp>
          <p:nvGrpSpPr>
            <p:cNvPr id="8" name="组合 7"/>
            <p:cNvGrpSpPr/>
            <p:nvPr/>
          </p:nvGrpSpPr>
          <p:grpSpPr>
            <a:xfrm>
              <a:off x="1065353" y="2659380"/>
              <a:ext cx="10150155" cy="3664074"/>
              <a:chOff x="1065353" y="2659380"/>
              <a:chExt cx="10150155" cy="3664074"/>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1697"/>
              <a:stretch/>
            </p:blipFill>
            <p:spPr>
              <a:xfrm>
                <a:off x="1065353" y="2659380"/>
                <a:ext cx="10150155" cy="3243560"/>
              </a:xfrm>
              <a:prstGeom prst="rect">
                <a:avLst/>
              </a:prstGeom>
            </p:spPr>
          </p:pic>
          <p:sp>
            <p:nvSpPr>
              <p:cNvPr id="14" name="文本框 13"/>
              <p:cNvSpPr txBox="1"/>
              <p:nvPr/>
            </p:nvSpPr>
            <p:spPr>
              <a:xfrm>
                <a:off x="1089231" y="5935777"/>
                <a:ext cx="10126277" cy="3876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7" name="直接箭头连接符 6"/>
            <p:cNvCxnSpPr>
              <a:stCxn id="9" idx="2"/>
              <a:endCxn id="16" idx="1"/>
            </p:cNvCxnSpPr>
            <p:nvPr/>
          </p:nvCxnSpPr>
          <p:spPr>
            <a:xfrm>
              <a:off x="1999856" y="4142626"/>
              <a:ext cx="672957" cy="2302649"/>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862143" y="3291310"/>
              <a:ext cx="275425" cy="851316"/>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2672813" y="6283693"/>
              <a:ext cx="4064318"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767083" y="3979611"/>
              <a:ext cx="71986" cy="70371"/>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596613" y="3698619"/>
                  <a:ext cx="813445" cy="3876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596613" y="3698619"/>
                  <a:ext cx="813445" cy="387677"/>
                </a:xfrm>
                <a:prstGeom prst="rect">
                  <a:avLst/>
                </a:prstGeom>
                <a:blipFill>
                  <a:blip r:embed="rId4"/>
                  <a:stretch>
                    <a:fillRect/>
                  </a:stretch>
                </a:blipFill>
              </p:spPr>
              <p:txBody>
                <a:bodyPr/>
                <a:lstStyle/>
                <a:p>
                  <a:r>
                    <a:rPr lang="zh-CN" altLang="en-US">
                      <a:noFill/>
                    </a:rPr>
                    <a:t> </a:t>
                  </a:r>
                </a:p>
              </p:txBody>
            </p:sp>
          </mc:Fallback>
        </mc:AlternateContent>
        <p:cxnSp>
          <p:nvCxnSpPr>
            <p:cNvPr id="23" name="直接箭头连接符 22"/>
            <p:cNvCxnSpPr/>
            <p:nvPr/>
          </p:nvCxnSpPr>
          <p:spPr>
            <a:xfrm flipH="1">
              <a:off x="974284" y="4283538"/>
              <a:ext cx="1025571" cy="7934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976805" y="418498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490858" y="5053137"/>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490858" y="5478038"/>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942932" y="4283538"/>
              <a:ext cx="1328871" cy="12678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248754" y="423297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grpSp>
      <p:sp>
        <p:nvSpPr>
          <p:cNvPr id="5" name="标题 4">
            <a:extLst>
              <a:ext uri="{FF2B5EF4-FFF2-40B4-BE49-F238E27FC236}">
                <a16:creationId xmlns="" xmlns:a16="http://schemas.microsoft.com/office/drawing/2014/main" id="{7AC04659-F486-47B9-9881-5D3446F60D5E}"/>
              </a:ext>
            </a:extLst>
          </p:cNvPr>
          <p:cNvSpPr>
            <a:spLocks noGrp="1"/>
          </p:cNvSpPr>
          <p:nvPr>
            <p:ph type="title"/>
          </p:nvPr>
        </p:nvSpPr>
        <p:spPr/>
        <p:txBody>
          <a:bodyPr anchor="ctr"/>
          <a:lstStyle/>
          <a:p>
            <a:pPr marL="0" marR="0" lvl="0" indent="0" defTabSz="914400" rtl="0" eaLnBrk="1" fontAlgn="auto" latinLnBrk="0" hangingPunct="1">
              <a:lnSpc>
                <a:spcPct val="100000"/>
              </a:lnSpc>
              <a:spcBef>
                <a:spcPts val="0"/>
              </a:spcBef>
              <a:spcAft>
                <a:spcPts val="0"/>
              </a:spcAft>
              <a:tabLst/>
              <a:defRPr/>
            </a:pPr>
            <a:r>
              <a:rPr kumimoji="0" lang="en-US" altLang="zh-CN"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24" name="任意多边形 19">
            <a:hlinkClick r:id="rId5" action="ppaction://hlinksldjump"/>
            <a:extLst>
              <a:ext uri="{FF2B5EF4-FFF2-40B4-BE49-F238E27FC236}">
                <a16:creationId xmlns="" xmlns:a16="http://schemas.microsoft.com/office/drawing/2014/main" id="{D8B17304-54A8-45A4-932D-9A02AC4D826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 xmlns:a16="http://schemas.microsoft.com/office/drawing/2014/main" id="{29E45E77-7A95-45D6-9F5B-2F03353BA908}"/>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71570984"/>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1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2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4.xml><?xml version="1.0" encoding="utf-8"?>
<a:theme xmlns:a="http://schemas.openxmlformats.org/drawingml/2006/main" name="3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5.xml><?xml version="1.0" encoding="utf-8"?>
<a:theme xmlns:a="http://schemas.openxmlformats.org/drawingml/2006/main" name="5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6.xml><?xml version="1.0" encoding="utf-8"?>
<a:theme xmlns:a="http://schemas.openxmlformats.org/drawingml/2006/main" name="4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1205</TotalTime>
  <Words>2964</Words>
  <Application>Microsoft Office PowerPoint</Application>
  <PresentationFormat>宽屏</PresentationFormat>
  <Paragraphs>563</Paragraphs>
  <Slides>60</Slides>
  <Notes>48</Notes>
  <HiddenSlides>0</HiddenSlides>
  <MMClips>0</MMClips>
  <ScaleCrop>false</ScaleCrop>
  <HeadingPairs>
    <vt:vector size="8" baseType="variant">
      <vt:variant>
        <vt:lpstr>已用的字体</vt:lpstr>
      </vt:variant>
      <vt:variant>
        <vt:i4>11</vt:i4>
      </vt:variant>
      <vt:variant>
        <vt:lpstr>主题</vt:lpstr>
      </vt:variant>
      <vt:variant>
        <vt:i4>6</vt:i4>
      </vt:variant>
      <vt:variant>
        <vt:lpstr>嵌入 OLE 服务器</vt:lpstr>
      </vt:variant>
      <vt:variant>
        <vt:i4>1</vt:i4>
      </vt:variant>
      <vt:variant>
        <vt:lpstr>幻灯片标题</vt:lpstr>
      </vt:variant>
      <vt:variant>
        <vt:i4>60</vt:i4>
      </vt:variant>
    </vt:vector>
  </HeadingPairs>
  <TitlesOfParts>
    <vt:vector size="78" baseType="lpstr">
      <vt:lpstr>等线</vt:lpstr>
      <vt:lpstr>Wingdings 2</vt:lpstr>
      <vt:lpstr>Cambria Math</vt:lpstr>
      <vt:lpstr>Century Gothic</vt:lpstr>
      <vt:lpstr>Calibri</vt:lpstr>
      <vt:lpstr>Colonna MT</vt:lpstr>
      <vt:lpstr>Consolas</vt:lpstr>
      <vt:lpstr>Times New Roman</vt:lpstr>
      <vt:lpstr>Edwardian Script ITC</vt:lpstr>
      <vt:lpstr>宋体</vt:lpstr>
      <vt:lpstr>Wingdings</vt:lpstr>
      <vt:lpstr>引用</vt:lpstr>
      <vt:lpstr>1_引用</vt:lpstr>
      <vt:lpstr>2_引用</vt:lpstr>
      <vt:lpstr>3_引用</vt:lpstr>
      <vt:lpstr>5_引用</vt:lpstr>
      <vt:lpstr>4_引用</vt:lpstr>
      <vt:lpstr>AxMath</vt:lpstr>
      <vt:lpstr> The Optimal Boarding &amp; Disembarking Method</vt:lpstr>
      <vt:lpstr>Table of Contents</vt:lpstr>
      <vt:lpstr>Part 1 The structure of our model</vt:lpstr>
      <vt:lpstr>Model Analysis &amp; Structure</vt:lpstr>
      <vt:lpstr>Critical Assumptions</vt:lpstr>
      <vt:lpstr>Definitions</vt:lpstr>
      <vt:lpstr>Part 2 Analysis of the problem</vt:lpstr>
      <vt:lpstr>Overview of math model</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Crowded States)</vt:lpstr>
      <vt:lpstr>Total Boarding Time (Under Crowded States)</vt:lpstr>
      <vt:lpstr>Total Boarding Time (Under Crowded States)</vt:lpstr>
      <vt:lpstr>Total Boarding Time (Under Crowded States)</vt:lpstr>
      <vt:lpstr>Total Boarding Time (Under Crowded States)</vt:lpstr>
      <vt:lpstr>Total Boarding Time (Total time)</vt:lpstr>
      <vt:lpstr>Total Boarding Time (Total time)</vt:lpstr>
      <vt:lpstr>Part 3 Optimization and Its Applications (Disembarking)</vt:lpstr>
      <vt:lpstr>Vertical Optimization (Parallelity)</vt:lpstr>
      <vt:lpstr>Vertical Optimization (Parallelity)</vt:lpstr>
      <vt:lpstr>Vertical Optimization (Parallelity)</vt:lpstr>
      <vt:lpstr>Modelling &amp; Optimization of Disembarking</vt:lpstr>
      <vt:lpstr>Horizontal Optimization (Satisfactory Index)</vt:lpstr>
      <vt:lpstr>PowerPoint 演示文稿</vt:lpstr>
      <vt:lpstr>Results of Simulation</vt:lpstr>
      <vt:lpstr>Part 4 Sensitivity Analysis</vt:lpstr>
      <vt:lpstr>Sensitivity Analysis</vt:lpstr>
      <vt:lpstr>Sensitivity Analysis</vt:lpstr>
      <vt:lpstr>Part 5 Extensions of Our Model</vt:lpstr>
      <vt:lpstr>Application to Different Aircrafts (Coordinates)</vt:lpstr>
      <vt:lpstr>Application to Different Aircrafts (Coordinates)</vt:lpstr>
      <vt:lpstr>Application to Different Aircrafts (Optimisation)</vt:lpstr>
      <vt:lpstr>Application to Different Aircrafts (Optimisation)</vt:lpstr>
      <vt:lpstr>Application to Different Aircrafts (Conclusions)</vt:lpstr>
      <vt:lpstr>Application to Different Aircrafts (Conclusions)</vt:lpstr>
      <vt:lpstr>Part 6 Conclusion &amp; Reflection </vt:lpstr>
      <vt:lpstr>Strengths &amp; Weaknesses</vt:lpstr>
      <vt:lpstr>Thanks For Listening!</vt:lpstr>
      <vt:lpstr>Part 7 Appendix</vt:lpstr>
      <vt:lpstr>Hyperlinks</vt:lpstr>
      <vt:lpstr>Model Analysis &amp; Structure</vt:lpstr>
      <vt:lpstr>Justification for the Assumption</vt:lpstr>
      <vt:lpstr>Total Boarding Time (Under Regular States)</vt:lpstr>
      <vt:lpstr>Using Matrixes to describe passenger states</vt:lpstr>
      <vt:lpstr>Mathematical (Algebraic) Simplifications</vt:lpstr>
      <vt:lpstr>The essence behind our mathematical model</vt:lpstr>
      <vt:lpstr>The reasons behind parallelity</vt:lpstr>
      <vt:lpstr>The core of the disembarking task</vt:lpstr>
      <vt:lpstr>Horizontal Optimization (Satisfactory Index)</vt:lpstr>
      <vt:lpstr>Sensitivity Analysis</vt:lpstr>
      <vt:lpstr>Sensitivity Analysis</vt:lpstr>
      <vt:lpstr>Sensitivity Analysis</vt:lpstr>
      <vt:lpstr>Sensitivity Analysis</vt:lpstr>
      <vt:lpstr>Sensitivity Analysis</vt:lpstr>
      <vt:lpstr>Sensitivity Analysis</vt:lpstr>
      <vt:lpstr>Block division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Windows 用户</cp:lastModifiedBy>
  <cp:revision>248</cp:revision>
  <dcterms:created xsi:type="dcterms:W3CDTF">2022-04-09T13:58:34Z</dcterms:created>
  <dcterms:modified xsi:type="dcterms:W3CDTF">2022-04-18T13:22:28Z</dcterms:modified>
</cp:coreProperties>
</file>